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91" r:id="rId13"/>
    <p:sldId id="292" r:id="rId14"/>
    <p:sldId id="293" r:id="rId15"/>
    <p:sldId id="294" r:id="rId16"/>
    <p:sldId id="295"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96" r:id="rId31"/>
    <p:sldId id="297" r:id="rId32"/>
    <p:sldId id="280" r:id="rId33"/>
    <p:sldId id="281" r:id="rId34"/>
    <p:sldId id="282" r:id="rId35"/>
    <p:sldId id="283" r:id="rId36"/>
    <p:sldId id="284" r:id="rId37"/>
    <p:sldId id="285" r:id="rId38"/>
    <p:sldId id="286" r:id="rId39"/>
    <p:sldId id="287" r:id="rId40"/>
    <p:sldId id="288" r:id="rId41"/>
    <p:sldId id="289" r:id="rId42"/>
    <p:sldId id="290" r:id="rId43"/>
    <p:sldId id="317" r:id="rId44"/>
    <p:sldId id="318"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9" r:id="rId65"/>
    <p:sldId id="320" r:id="rId66"/>
    <p:sldId id="321" r:id="rId67"/>
    <p:sldId id="323" r:id="rId68"/>
    <p:sldId id="324"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68" d="100"/>
          <a:sy n="68" d="100"/>
        </p:scale>
        <p:origin x="7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CB397-1D94-4988-AC60-19361D9B513B}" type="datetimeFigureOut">
              <a:rPr lang="it-IT" smtClean="0"/>
              <a:pPr/>
              <a:t>10/05/2018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F7943-482B-4265-8FC5-A9B3B1D5A23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51</a:t>
            </a:fld>
            <a:endParaRPr lang="it-IT"/>
          </a:p>
        </p:txBody>
      </p:sp>
    </p:spTree>
    <p:extLst>
      <p:ext uri="{BB962C8B-B14F-4D97-AF65-F5344CB8AC3E}">
        <p14:creationId xmlns:p14="http://schemas.microsoft.com/office/powerpoint/2010/main" val="138819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52</a:t>
            </a:fld>
            <a:endParaRPr lang="it-IT"/>
          </a:p>
        </p:txBody>
      </p:sp>
    </p:spTree>
    <p:extLst>
      <p:ext uri="{BB962C8B-B14F-4D97-AF65-F5344CB8AC3E}">
        <p14:creationId xmlns:p14="http://schemas.microsoft.com/office/powerpoint/2010/main" val="324711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53</a:t>
            </a:fld>
            <a:endParaRPr lang="it-IT"/>
          </a:p>
        </p:txBody>
      </p:sp>
    </p:spTree>
    <p:extLst>
      <p:ext uri="{BB962C8B-B14F-4D97-AF65-F5344CB8AC3E}">
        <p14:creationId xmlns:p14="http://schemas.microsoft.com/office/powerpoint/2010/main" val="219226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54</a:t>
            </a:fld>
            <a:endParaRPr lang="it-IT"/>
          </a:p>
        </p:txBody>
      </p:sp>
    </p:spTree>
    <p:extLst>
      <p:ext uri="{BB962C8B-B14F-4D97-AF65-F5344CB8AC3E}">
        <p14:creationId xmlns:p14="http://schemas.microsoft.com/office/powerpoint/2010/main" val="179834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55</a:t>
            </a:fld>
            <a:endParaRPr lang="it-IT"/>
          </a:p>
        </p:txBody>
      </p:sp>
    </p:spTree>
    <p:extLst>
      <p:ext uri="{BB962C8B-B14F-4D97-AF65-F5344CB8AC3E}">
        <p14:creationId xmlns:p14="http://schemas.microsoft.com/office/powerpoint/2010/main" val="396848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56</a:t>
            </a:fld>
            <a:endParaRPr lang="it-IT"/>
          </a:p>
        </p:txBody>
      </p:sp>
    </p:spTree>
    <p:extLst>
      <p:ext uri="{BB962C8B-B14F-4D97-AF65-F5344CB8AC3E}">
        <p14:creationId xmlns:p14="http://schemas.microsoft.com/office/powerpoint/2010/main" val="180932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57</a:t>
            </a:fld>
            <a:endParaRPr lang="it-IT"/>
          </a:p>
        </p:txBody>
      </p:sp>
    </p:spTree>
    <p:extLst>
      <p:ext uri="{BB962C8B-B14F-4D97-AF65-F5344CB8AC3E}">
        <p14:creationId xmlns:p14="http://schemas.microsoft.com/office/powerpoint/2010/main" val="12736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58</a:t>
            </a:fld>
            <a:endParaRPr lang="it-IT"/>
          </a:p>
        </p:txBody>
      </p:sp>
    </p:spTree>
    <p:extLst>
      <p:ext uri="{BB962C8B-B14F-4D97-AF65-F5344CB8AC3E}">
        <p14:creationId xmlns:p14="http://schemas.microsoft.com/office/powerpoint/2010/main" val="335884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59</a:t>
            </a:fld>
            <a:endParaRPr lang="it-IT"/>
          </a:p>
        </p:txBody>
      </p:sp>
    </p:spTree>
    <p:extLst>
      <p:ext uri="{BB962C8B-B14F-4D97-AF65-F5344CB8AC3E}">
        <p14:creationId xmlns:p14="http://schemas.microsoft.com/office/powerpoint/2010/main" val="340011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60</a:t>
            </a:fld>
            <a:endParaRPr lang="it-IT"/>
          </a:p>
        </p:txBody>
      </p:sp>
    </p:spTree>
    <p:extLst>
      <p:ext uri="{BB962C8B-B14F-4D97-AF65-F5344CB8AC3E}">
        <p14:creationId xmlns:p14="http://schemas.microsoft.com/office/powerpoint/2010/main" val="134491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43</a:t>
            </a:fld>
            <a:endParaRPr lang="it-IT"/>
          </a:p>
        </p:txBody>
      </p:sp>
    </p:spTree>
    <p:extLst>
      <p:ext uri="{BB962C8B-B14F-4D97-AF65-F5344CB8AC3E}">
        <p14:creationId xmlns:p14="http://schemas.microsoft.com/office/powerpoint/2010/main" val="359887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61</a:t>
            </a:fld>
            <a:endParaRPr lang="it-IT"/>
          </a:p>
        </p:txBody>
      </p:sp>
    </p:spTree>
    <p:extLst>
      <p:ext uri="{BB962C8B-B14F-4D97-AF65-F5344CB8AC3E}">
        <p14:creationId xmlns:p14="http://schemas.microsoft.com/office/powerpoint/2010/main" val="946633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62</a:t>
            </a:fld>
            <a:endParaRPr lang="it-IT"/>
          </a:p>
        </p:txBody>
      </p:sp>
    </p:spTree>
    <p:extLst>
      <p:ext uri="{BB962C8B-B14F-4D97-AF65-F5344CB8AC3E}">
        <p14:creationId xmlns:p14="http://schemas.microsoft.com/office/powerpoint/2010/main" val="374626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63</a:t>
            </a:fld>
            <a:endParaRPr lang="it-IT"/>
          </a:p>
        </p:txBody>
      </p:sp>
    </p:spTree>
    <p:extLst>
      <p:ext uri="{BB962C8B-B14F-4D97-AF65-F5344CB8AC3E}">
        <p14:creationId xmlns:p14="http://schemas.microsoft.com/office/powerpoint/2010/main" val="48513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64</a:t>
            </a:fld>
            <a:endParaRPr lang="it-IT"/>
          </a:p>
        </p:txBody>
      </p:sp>
    </p:spTree>
    <p:extLst>
      <p:ext uri="{BB962C8B-B14F-4D97-AF65-F5344CB8AC3E}">
        <p14:creationId xmlns:p14="http://schemas.microsoft.com/office/powerpoint/2010/main" val="51280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65</a:t>
            </a:fld>
            <a:endParaRPr lang="it-IT"/>
          </a:p>
        </p:txBody>
      </p:sp>
    </p:spTree>
    <p:extLst>
      <p:ext uri="{BB962C8B-B14F-4D97-AF65-F5344CB8AC3E}">
        <p14:creationId xmlns:p14="http://schemas.microsoft.com/office/powerpoint/2010/main" val="2014765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66</a:t>
            </a:fld>
            <a:endParaRPr lang="it-IT"/>
          </a:p>
        </p:txBody>
      </p:sp>
    </p:spTree>
    <p:extLst>
      <p:ext uri="{BB962C8B-B14F-4D97-AF65-F5344CB8AC3E}">
        <p14:creationId xmlns:p14="http://schemas.microsoft.com/office/powerpoint/2010/main" val="206894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67</a:t>
            </a:fld>
            <a:endParaRPr lang="it-IT"/>
          </a:p>
        </p:txBody>
      </p:sp>
    </p:spTree>
    <p:extLst>
      <p:ext uri="{BB962C8B-B14F-4D97-AF65-F5344CB8AC3E}">
        <p14:creationId xmlns:p14="http://schemas.microsoft.com/office/powerpoint/2010/main" val="370575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68</a:t>
            </a:fld>
            <a:endParaRPr lang="it-IT"/>
          </a:p>
        </p:txBody>
      </p:sp>
    </p:spTree>
    <p:extLst>
      <p:ext uri="{BB962C8B-B14F-4D97-AF65-F5344CB8AC3E}">
        <p14:creationId xmlns:p14="http://schemas.microsoft.com/office/powerpoint/2010/main" val="168603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44</a:t>
            </a:fld>
            <a:endParaRPr lang="it-IT"/>
          </a:p>
        </p:txBody>
      </p:sp>
    </p:spTree>
    <p:extLst>
      <p:ext uri="{BB962C8B-B14F-4D97-AF65-F5344CB8AC3E}">
        <p14:creationId xmlns:p14="http://schemas.microsoft.com/office/powerpoint/2010/main" val="277232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45</a:t>
            </a:fld>
            <a:endParaRPr lang="it-IT"/>
          </a:p>
        </p:txBody>
      </p:sp>
    </p:spTree>
    <p:extLst>
      <p:ext uri="{BB962C8B-B14F-4D97-AF65-F5344CB8AC3E}">
        <p14:creationId xmlns:p14="http://schemas.microsoft.com/office/powerpoint/2010/main" val="382545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46</a:t>
            </a:fld>
            <a:endParaRPr lang="it-IT"/>
          </a:p>
        </p:txBody>
      </p:sp>
    </p:spTree>
    <p:extLst>
      <p:ext uri="{BB962C8B-B14F-4D97-AF65-F5344CB8AC3E}">
        <p14:creationId xmlns:p14="http://schemas.microsoft.com/office/powerpoint/2010/main" val="413781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47</a:t>
            </a:fld>
            <a:endParaRPr lang="it-IT"/>
          </a:p>
        </p:txBody>
      </p:sp>
    </p:spTree>
    <p:extLst>
      <p:ext uri="{BB962C8B-B14F-4D97-AF65-F5344CB8AC3E}">
        <p14:creationId xmlns:p14="http://schemas.microsoft.com/office/powerpoint/2010/main" val="267317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48</a:t>
            </a:fld>
            <a:endParaRPr lang="it-IT"/>
          </a:p>
        </p:txBody>
      </p:sp>
    </p:spTree>
    <p:extLst>
      <p:ext uri="{BB962C8B-B14F-4D97-AF65-F5344CB8AC3E}">
        <p14:creationId xmlns:p14="http://schemas.microsoft.com/office/powerpoint/2010/main" val="64565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49</a:t>
            </a:fld>
            <a:endParaRPr lang="it-IT"/>
          </a:p>
        </p:txBody>
      </p:sp>
    </p:spTree>
    <p:extLst>
      <p:ext uri="{BB962C8B-B14F-4D97-AF65-F5344CB8AC3E}">
        <p14:creationId xmlns:p14="http://schemas.microsoft.com/office/powerpoint/2010/main" val="124500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5F7943-482B-4265-8FC5-A9B3B1D5A23F}" type="slidenum">
              <a:rPr lang="it-IT" smtClean="0"/>
              <a:pPr/>
              <a:t>50</a:t>
            </a:fld>
            <a:endParaRPr lang="it-IT"/>
          </a:p>
        </p:txBody>
      </p:sp>
    </p:spTree>
    <p:extLst>
      <p:ext uri="{BB962C8B-B14F-4D97-AF65-F5344CB8AC3E}">
        <p14:creationId xmlns:p14="http://schemas.microsoft.com/office/powerpoint/2010/main" val="129367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F7EAF9B-3A99-48E2-9295-89707FB927E8}" type="datetimeFigureOut">
              <a:rPr lang="it-IT" smtClean="0"/>
              <a:pPr/>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95BBC4-92E2-41C5-8683-27A02A6E909D}" type="slidenum">
              <a:rPr lang="it-IT" smtClean="0"/>
              <a:pPr/>
              <a:t>‹N›</a:t>
            </a:fld>
            <a:endParaRPr lang="it-IT"/>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EAF9B-3A99-48E2-9295-89707FB927E8}" type="datetimeFigureOut">
              <a:rPr lang="it-IT" smtClean="0"/>
              <a:pPr/>
              <a:t>10/05/2018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5BBC4-92E2-41C5-8683-27A02A6E909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www.impresainungiorno.gov.it/foinfo/template.do;jsessionid=CTHEaBB0GmQzGTEvqyhk7-aS.fofsuap3?id=DN_05N0055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impresainungiorno.gov.it/foinfo/template.do;jsessionid=LnQO-AOe8+mK4bqJnfGhicQL.fofsuap4?id=DN_17N00545" TargetMode="Externa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impresainungiorno.gov.it/foinfo/template.do;jsessionid=LnQO-AOe8+mK4bqJnfGhicQL.fofsuap4?id=DN_17N00545" TargetMode="Externa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impresainungiorno.gov.it/foinfo/template.do;jsessionid=LnQO-AOe8+mK4bqJnfGhicQL.fofsuap4?id=DN_17N00545" TargetMode="Externa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impresainungiorno.gov.it/foinfo/template.do;jsessionid=LnQO-AOe8+mK4bqJnfGhicQL.fofsuap4?id=DN_17N00545" TargetMode="Externa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latin typeface="Garamond" pitchFamily="18" charset="0"/>
              </a:rPr>
              <a:t>Approfondimento APS</a:t>
            </a:r>
          </a:p>
        </p:txBody>
      </p:sp>
      <p:sp>
        <p:nvSpPr>
          <p:cNvPr id="3" name="Sottotitolo 2"/>
          <p:cNvSpPr>
            <a:spLocks noGrp="1"/>
          </p:cNvSpPr>
          <p:nvPr>
            <p:ph type="subTitle" idx="1"/>
          </p:nvPr>
        </p:nvSpPr>
        <p:spPr/>
        <p:txBody>
          <a:bodyPr/>
          <a:lstStyle/>
          <a:p>
            <a:r>
              <a:rPr lang="it-IT" dirty="0">
                <a:latin typeface="Garamond" pitchFamily="18" charset="0"/>
              </a:rPr>
              <a:t>Vantaggi e obblighi di un’associazione di promozione sociale</a:t>
            </a:r>
          </a:p>
        </p:txBody>
      </p:sp>
      <p:pic>
        <p:nvPicPr>
          <p:cNvPr id="4" name="Immagine 3" descr="21112017_368744_LAV1(F).JPG"/>
          <p:cNvPicPr>
            <a:picLocks noChangeAspect="1"/>
          </p:cNvPicPr>
          <p:nvPr/>
        </p:nvPicPr>
        <p:blipFill>
          <a:blip r:embed="rId2" cstate="print"/>
          <a:stretch>
            <a:fillRect/>
          </a:stretch>
        </p:blipFill>
        <p:spPr>
          <a:xfrm>
            <a:off x="179512" y="260648"/>
            <a:ext cx="4777346" cy="1675256"/>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b="1" dirty="0"/>
            </a:br>
            <a:br>
              <a:rPr lang="it-IT" sz="1400" b="1" dirty="0"/>
            </a:br>
            <a:br>
              <a:rPr lang="it-IT" sz="1400" b="1" dirty="0"/>
            </a:br>
            <a:br>
              <a:rPr lang="it-IT" sz="1400" b="1" dirty="0"/>
            </a:br>
            <a:br>
              <a:rPr lang="it-IT" sz="1400" b="1" dirty="0"/>
            </a:br>
            <a:br>
              <a:rPr lang="it-IT" sz="1400" b="1" dirty="0"/>
            </a:br>
            <a:r>
              <a:rPr lang="it-IT" sz="1400" b="1" dirty="0">
                <a:latin typeface="Garamond" pitchFamily="18" charset="0"/>
              </a:rPr>
              <a:t>VANTAGGI ED AGEVOLAZIONI</a:t>
            </a:r>
            <a:br>
              <a:rPr lang="it-IT" sz="1400" dirty="0">
                <a:latin typeface="Garamond" pitchFamily="18" charset="0"/>
              </a:rPr>
            </a:br>
            <a:r>
              <a:rPr lang="it-IT" sz="1400" dirty="0">
                <a:latin typeface="Garamond" pitchFamily="18" charset="0"/>
              </a:rPr>
              <a:t>• Possibilità di promuovere azioni giurisdizionali e possibilità di intervenire in giudizi civili, penali, amministrativi nell’interesse dell’associazione e per le finalità statutarie</a:t>
            </a:r>
            <a:br>
              <a:rPr lang="it-IT" sz="1400" dirty="0">
                <a:latin typeface="Garamond" pitchFamily="18" charset="0"/>
              </a:rPr>
            </a:br>
            <a:r>
              <a:rPr lang="it-IT" sz="1400" dirty="0">
                <a:latin typeface="Garamond" pitchFamily="18" charset="0"/>
              </a:rPr>
              <a:t>• accesso favorito ai finanziamenti del Fondo sociale europeo;</a:t>
            </a:r>
            <a:br>
              <a:rPr lang="it-IT" sz="1400" dirty="0">
                <a:latin typeface="Garamond" pitchFamily="18" charset="0"/>
              </a:rPr>
            </a:br>
            <a:r>
              <a:rPr lang="it-IT" sz="1400" b="1" u="sng" dirty="0">
                <a:latin typeface="Garamond" pitchFamily="18" charset="0"/>
              </a:rPr>
              <a:t>le Regioni devono favorire l’associazionismo sociale, salvaguardandone l’autonomia.</a:t>
            </a:r>
            <a:br>
              <a:rPr lang="it-IT" sz="1400" b="1" u="sng" dirty="0">
                <a:latin typeface="Garamond" pitchFamily="18" charset="0"/>
              </a:rPr>
            </a:br>
            <a:r>
              <a:rPr lang="it-IT" sz="1400" dirty="0">
                <a:latin typeface="Garamond" pitchFamily="18" charset="0"/>
              </a:rPr>
              <a:t>• possibilità di stipulare convenzioni con Stato, Regioni, province, Comuni, Enti Locali;</a:t>
            </a:r>
            <a:br>
              <a:rPr lang="it-IT" sz="1400" dirty="0">
                <a:latin typeface="Garamond" pitchFamily="18" charset="0"/>
              </a:rPr>
            </a:br>
            <a:r>
              <a:rPr lang="it-IT" sz="1400" dirty="0">
                <a:latin typeface="Garamond" pitchFamily="18" charset="0"/>
              </a:rPr>
              <a:t>• possibilità di utilizzare temporaneamente strutture pubbliche a titolo gratuito;</a:t>
            </a:r>
            <a:br>
              <a:rPr lang="it-IT" sz="1400" dirty="0">
                <a:latin typeface="Garamond" pitchFamily="18" charset="0"/>
              </a:rPr>
            </a:br>
            <a:r>
              <a:rPr lang="it-IT" sz="1400" dirty="0">
                <a:latin typeface="Garamond" pitchFamily="18" charset="0"/>
              </a:rPr>
              <a:t>• possibilità di licenze temporanee alla somministrazione di alimenti e bevande in deroga;</a:t>
            </a:r>
            <a:br>
              <a:rPr lang="it-IT" sz="1400" dirty="0">
                <a:latin typeface="Garamond" pitchFamily="18" charset="0"/>
              </a:rPr>
            </a:br>
            <a:r>
              <a:rPr lang="it-IT" sz="1400" dirty="0">
                <a:latin typeface="Garamond" pitchFamily="18" charset="0"/>
              </a:rPr>
              <a:t>• possibilità di esercitare attività turistiche per i propri associati;</a:t>
            </a:r>
            <a:br>
              <a:rPr lang="it-IT" sz="1400" dirty="0">
                <a:latin typeface="Garamond" pitchFamily="18" charset="0"/>
              </a:rPr>
            </a:br>
            <a:r>
              <a:rPr lang="it-IT" sz="1400" dirty="0">
                <a:latin typeface="Garamond" pitchFamily="18" charset="0"/>
              </a:rPr>
              <a:t>• possibilità di comodato gratuito di beni mobili ed immobili dello Stato, delle Regioni, delle   Province e dei Comuni.</a:t>
            </a:r>
            <a:br>
              <a:rPr lang="it-IT" sz="1400" dirty="0"/>
            </a:br>
            <a:br>
              <a:rPr lang="it-IT" sz="1400" dirty="0"/>
            </a:br>
            <a:br>
              <a:rPr lang="it-IT" sz="1400" dirty="0"/>
            </a:br>
            <a:br>
              <a:rPr lang="it-IT" sz="1400" dirty="0"/>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672408" cy="1287791"/>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18855"/>
          </a:xfrm>
        </p:spPr>
        <p:txBody>
          <a:bodyPr>
            <a:noAutofit/>
          </a:bodyPr>
          <a:lstStyle/>
          <a:p>
            <a:br>
              <a:rPr lang="it-IT" sz="1400" b="1" dirty="0"/>
            </a:br>
            <a:br>
              <a:rPr lang="it-IT" sz="1400" b="1" dirty="0"/>
            </a:br>
            <a:br>
              <a:rPr lang="it-IT" sz="1400" b="1" dirty="0"/>
            </a:br>
            <a:br>
              <a:rPr lang="it-IT" sz="1400" b="1" dirty="0"/>
            </a:br>
            <a:br>
              <a:rPr lang="it-IT" sz="1400" b="1" dirty="0"/>
            </a:br>
            <a:br>
              <a:rPr lang="it-IT" sz="1400" b="1" dirty="0"/>
            </a:br>
            <a:br>
              <a:rPr lang="it-IT" sz="1400" b="1" dirty="0"/>
            </a:br>
            <a:br>
              <a:rPr lang="it-IT" sz="1400" b="1" dirty="0"/>
            </a:br>
            <a:r>
              <a:rPr lang="it-IT" sz="1400" dirty="0">
                <a:latin typeface="Garamond" pitchFamily="18" charset="0"/>
              </a:rPr>
              <a:t>NORME </a:t>
            </a:r>
            <a:r>
              <a:rPr lang="it-IT" sz="1400" dirty="0" err="1">
                <a:latin typeface="Garamond" pitchFamily="18" charset="0"/>
              </a:rPr>
              <a:t>DI</a:t>
            </a:r>
            <a:r>
              <a:rPr lang="it-IT" sz="1400" dirty="0">
                <a:latin typeface="Garamond" pitchFamily="18" charset="0"/>
              </a:rPr>
              <a:t> RIFERIMENTO:</a:t>
            </a:r>
            <a:br>
              <a:rPr lang="it-IT" sz="1400" dirty="0">
                <a:latin typeface="Garamond" pitchFamily="18" charset="0"/>
              </a:rPr>
            </a:br>
            <a:br>
              <a:rPr lang="it-IT" sz="1400" dirty="0">
                <a:latin typeface="Garamond" pitchFamily="18" charset="0"/>
              </a:rPr>
            </a:br>
            <a:r>
              <a:rPr lang="it-IT" sz="1400" dirty="0">
                <a:latin typeface="Garamond" pitchFamily="18" charset="0"/>
              </a:rPr>
              <a:t>L. 383/2000 – art.3 c.1 - LEGGE ISTITUTIVA</a:t>
            </a:r>
            <a:br>
              <a:rPr lang="it-IT" sz="1400" dirty="0">
                <a:latin typeface="Garamond" pitchFamily="18" charset="0"/>
              </a:rPr>
            </a:br>
            <a:r>
              <a:rPr lang="it-IT" sz="1400" dirty="0">
                <a:latin typeface="Garamond" pitchFamily="18" charset="0"/>
              </a:rPr>
              <a:t>D. </a:t>
            </a:r>
            <a:r>
              <a:rPr lang="it-IT" sz="1400" dirty="0" err="1">
                <a:latin typeface="Garamond" pitchFamily="18" charset="0"/>
              </a:rPr>
              <a:t>Lgs</a:t>
            </a:r>
            <a:r>
              <a:rPr lang="it-IT" sz="1400" dirty="0">
                <a:latin typeface="Garamond" pitchFamily="18" charset="0"/>
              </a:rPr>
              <a:t>. 460/1997 – art.5 c.1 lett. b – DECOMMERCIALIZZAZIONE</a:t>
            </a:r>
            <a:br>
              <a:rPr lang="it-IT" sz="1400" dirty="0">
                <a:latin typeface="Garamond" pitchFamily="18" charset="0"/>
              </a:rPr>
            </a:br>
            <a:r>
              <a:rPr lang="it-IT" sz="1400" dirty="0">
                <a:latin typeface="Garamond" pitchFamily="18" charset="0"/>
              </a:rPr>
              <a:t>DPR.917/1986 - art.148 c.8 </a:t>
            </a:r>
            <a:r>
              <a:rPr lang="it-IT" sz="1400" dirty="0" err="1">
                <a:latin typeface="Garamond" pitchFamily="18" charset="0"/>
              </a:rPr>
              <a:t>lett</a:t>
            </a:r>
            <a:r>
              <a:rPr lang="it-IT" sz="1400" dirty="0">
                <a:latin typeface="Garamond" pitchFamily="18" charset="0"/>
              </a:rPr>
              <a:t> .d – OBBLIGO </a:t>
            </a:r>
            <a:r>
              <a:rPr lang="it-IT" sz="1400" dirty="0" err="1">
                <a:latin typeface="Garamond" pitchFamily="18" charset="0"/>
              </a:rPr>
              <a:t>DI</a:t>
            </a:r>
            <a:r>
              <a:rPr lang="it-IT" sz="1400" dirty="0">
                <a:latin typeface="Garamond" pitchFamily="18" charset="0"/>
              </a:rPr>
              <a:t> RENDICONTAZIONE</a:t>
            </a:r>
            <a:br>
              <a:rPr lang="it-IT" sz="1400" dirty="0">
                <a:latin typeface="Garamond" pitchFamily="18" charset="0"/>
              </a:rPr>
            </a:br>
            <a:r>
              <a:rPr lang="it-IT" sz="1400" dirty="0">
                <a:latin typeface="Garamond" pitchFamily="18" charset="0"/>
              </a:rPr>
              <a:t>Circolare Ministeriale del 12.05.1998 n.124/E/1998/38995</a:t>
            </a:r>
            <a:br>
              <a:rPr lang="it-IT" sz="1400" dirty="0"/>
            </a:br>
            <a:br>
              <a:rPr lang="it-IT" sz="1400" dirty="0"/>
            </a:br>
            <a:br>
              <a:rPr lang="it-IT" sz="1400" b="1" dirty="0">
                <a:latin typeface="Garamond" pitchFamily="18" charset="0"/>
              </a:rPr>
            </a:br>
            <a:br>
              <a:rPr lang="it-IT" sz="1400" b="1" dirty="0"/>
            </a:br>
            <a:br>
              <a:rPr lang="it-IT" sz="1400" b="1" dirty="0"/>
            </a:br>
            <a:br>
              <a:rPr lang="it-IT" sz="1400" dirty="0"/>
            </a:br>
            <a:br>
              <a:rPr lang="it-IT" sz="1400" dirty="0"/>
            </a:br>
            <a:br>
              <a:rPr lang="it-IT" sz="1400" dirty="0"/>
            </a:br>
            <a:br>
              <a:rPr lang="it-IT" sz="1400" dirty="0"/>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600400" cy="126254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18855"/>
          </a:xfrm>
        </p:spPr>
        <p:txBody>
          <a:bodyPr>
            <a:noAutofit/>
          </a:bodyPr>
          <a:lstStyle/>
          <a:p>
            <a:r>
              <a:rPr lang="it-IT" sz="1400" dirty="0">
                <a:latin typeface="Garamond" pitchFamily="18" charset="0"/>
              </a:rPr>
              <a:t>L’intervento del legislatore è ampio e tendenzialmente onnicomprensivo, anche per questo il Decreto prende il nome di “Codice” che si rapporta in modo coerente e sinergico con gli altri decreti legislativi di riforma adottati dal Governo pressoché contemporaneamente (in particolare quello sull’impresa sociale). </a:t>
            </a:r>
            <a:br>
              <a:rPr lang="it-IT" sz="1400" dirty="0">
                <a:latin typeface="Garamond" pitchFamily="18" charset="0"/>
              </a:rPr>
            </a:br>
            <a:r>
              <a:rPr lang="it-IT" sz="1400" dirty="0">
                <a:latin typeface="Garamond" pitchFamily="18" charset="0"/>
              </a:rPr>
              <a:t>Il Codice e gli altri decreti di riforma, operano numerose abrogazioni necessarie a seguito delle nuove regole introdotte. </a:t>
            </a:r>
            <a:br>
              <a:rPr lang="it-IT" sz="1400" dirty="0">
                <a:latin typeface="Garamond" pitchFamily="18" charset="0"/>
              </a:rPr>
            </a:br>
            <a:r>
              <a:rPr lang="it-IT" sz="1400" dirty="0">
                <a:latin typeface="Garamond" pitchFamily="18" charset="0"/>
              </a:rPr>
              <a:t>Le leggi abrogate sono </a:t>
            </a:r>
            <a:br>
              <a:rPr lang="it-IT" sz="1400" dirty="0">
                <a:latin typeface="Garamond" pitchFamily="18" charset="0"/>
              </a:rPr>
            </a:br>
            <a:r>
              <a:rPr lang="it-IT" sz="1400" dirty="0">
                <a:latin typeface="Garamond" pitchFamily="18" charset="0"/>
              </a:rPr>
              <a:t>la legge quadro sul volontariato (L. 266/91)</a:t>
            </a:r>
            <a:br>
              <a:rPr lang="it-IT" sz="1400" dirty="0">
                <a:latin typeface="Garamond" pitchFamily="18" charset="0"/>
              </a:rPr>
            </a:br>
            <a:r>
              <a:rPr lang="it-IT" sz="1400" dirty="0">
                <a:latin typeface="Garamond" pitchFamily="18" charset="0"/>
              </a:rPr>
              <a:t> la legge sull’associazionismo di promozione sociale (L. 383/2000) </a:t>
            </a:r>
            <a:br>
              <a:rPr lang="it-IT" sz="1400" dirty="0">
                <a:latin typeface="Garamond" pitchFamily="18" charset="0"/>
              </a:rPr>
            </a:br>
            <a:r>
              <a:rPr lang="it-IT" sz="1400" dirty="0">
                <a:latin typeface="Garamond" pitchFamily="18" charset="0"/>
              </a:rPr>
              <a:t>il decreto legislativo istitutivo delle Onlus (D.lgs. 460/97) </a:t>
            </a:r>
            <a:br>
              <a:rPr lang="it-IT" sz="1400" dirty="0">
                <a:latin typeface="Garamond" pitchFamily="18" charset="0"/>
              </a:rPr>
            </a:br>
            <a:r>
              <a:rPr lang="it-IT" sz="1400" dirty="0">
                <a:latin typeface="Garamond" pitchFamily="18" charset="0"/>
              </a:rPr>
              <a:t>il decreto legislativo istitutivo dell’impresa sociale (D.lgs. 155/06)</a:t>
            </a:r>
            <a:br>
              <a:rPr lang="it-IT" sz="1400" dirty="0">
                <a:latin typeface="Garamond" pitchFamily="18" charset="0"/>
              </a:rPr>
            </a:br>
            <a:r>
              <a:rPr lang="it-IT" sz="1400" dirty="0">
                <a:latin typeface="Garamond" pitchFamily="18" charset="0"/>
              </a:rPr>
              <a:t> la legge sulle erogazioni liberali, la cosiddetta “più dai, meno versi” (L. 80/05) </a:t>
            </a:r>
            <a:br>
              <a:rPr lang="it-IT" sz="1400" dirty="0">
                <a:latin typeface="Garamond" pitchFamily="18" charset="0"/>
              </a:rPr>
            </a:br>
            <a:r>
              <a:rPr lang="it-IT" sz="1400" dirty="0">
                <a:latin typeface="Garamond" pitchFamily="18" charset="0"/>
              </a:rPr>
              <a:t>sono modificati alcuni articoli importanti della legge sulle cooperative sociali (L. 381/91) </a:t>
            </a: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600400" cy="126254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18855"/>
          </a:xfrm>
        </p:spPr>
        <p:txBody>
          <a:bodyPr>
            <a:noAutofit/>
          </a:bodyPr>
          <a:lstStyle/>
          <a:p>
            <a:r>
              <a:rPr lang="it-IT" sz="1400" dirty="0">
                <a:latin typeface="Garamond" pitchFamily="18" charset="0"/>
              </a:rPr>
              <a:t>Il nuovo Codice del Terzo Settore (decreto legislativo n. 117 del 2017) introduce una categoria più ampia e generale nella quale ricondurre tutte le forme associative e di impresa che perseguono, senza scopo di lucro, finalità civiche, solidaristiche e di utilità sociale. Questa grande pluralità di soggetti, tutti esclusivamente privati, è oggi chiamata Enti del Terzo Settore (ETS)</a:t>
            </a:r>
          </a:p>
        </p:txBody>
      </p:sp>
      <p:pic>
        <p:nvPicPr>
          <p:cNvPr id="4" name="Immagine 3" descr="21112017_368744_LAV1(F).JPG"/>
          <p:cNvPicPr>
            <a:picLocks noChangeAspect="1"/>
          </p:cNvPicPr>
          <p:nvPr/>
        </p:nvPicPr>
        <p:blipFill>
          <a:blip r:embed="rId2" cstate="print"/>
          <a:stretch>
            <a:fillRect/>
          </a:stretch>
        </p:blipFill>
        <p:spPr>
          <a:xfrm>
            <a:off x="179512" y="260648"/>
            <a:ext cx="3600400" cy="126254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18855"/>
          </a:xfrm>
        </p:spPr>
        <p:txBody>
          <a:bodyPr>
            <a:noAutofit/>
          </a:bodyPr>
          <a:lstStyle/>
          <a:p>
            <a:r>
              <a:rPr lang="it-IT" sz="1400" dirty="0">
                <a:latin typeface="Garamond" pitchFamily="18" charset="0"/>
              </a:rPr>
              <a:t>Sono ETS quindi: le organizzazioni di volontariato, le associazioni di promozione sociale, le cooperative e le imprese sociali, le rispettive reti associative, gli enti filantropici e le società di mutuo soccorso. Possono essere ETS anche tutti gli altri enti privati (associazioni e fondazioni) che presentino i requisiti previsti dal Codice</a:t>
            </a:r>
          </a:p>
        </p:txBody>
      </p:sp>
      <p:pic>
        <p:nvPicPr>
          <p:cNvPr id="4" name="Immagine 3" descr="21112017_368744_LAV1(F).JPG"/>
          <p:cNvPicPr>
            <a:picLocks noChangeAspect="1"/>
          </p:cNvPicPr>
          <p:nvPr/>
        </p:nvPicPr>
        <p:blipFill>
          <a:blip r:embed="rId2" cstate="print"/>
          <a:stretch>
            <a:fillRect/>
          </a:stretch>
        </p:blipFill>
        <p:spPr>
          <a:xfrm>
            <a:off x="179512" y="260648"/>
            <a:ext cx="3600400" cy="126254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18855"/>
          </a:xfrm>
        </p:spPr>
        <p:txBody>
          <a:bodyPr>
            <a:noAutofit/>
          </a:bodyPr>
          <a:lstStyle/>
          <a:p>
            <a:r>
              <a:rPr lang="it-IT" sz="1400" dirty="0">
                <a:latin typeface="Garamond" pitchFamily="18" charset="0"/>
              </a:rPr>
              <a:t>Il quadro delle forme di sostegno non fiscale agli ETS si arricchisce di provvidenze creditizie, fideiussorie e di altra natura, in parte recuperate dalla abrogata legislazione speciale (L. n. 266/1991 e L. n. 383/2000) e in parte mutuata dalla disciplina di favore delle imprese, soprattutto di tipo cooperativo. Queste forme di sostegno possono essere classificate nelle seguenti tipologie: 1</a:t>
            </a:r>
            <a:r>
              <a:rPr lang="it-IT" sz="1400" u="sng" dirty="0">
                <a:latin typeface="Garamond" pitchFamily="18" charset="0"/>
              </a:rPr>
              <a:t>) Agevolazioni finanziarie</a:t>
            </a:r>
            <a:r>
              <a:rPr lang="it-IT" sz="1400" dirty="0">
                <a:latin typeface="Garamond" pitchFamily="18" charset="0"/>
              </a:rPr>
              <a:t>: accesso al Fondo per il finanziamento di progetti e attività di interesse generale, al credito agevolato e al Fondo sociale europeo; privilegi sui crediti; risorse finanziarie specifiche per ODV e APS; titoli di solidarietà e social </a:t>
            </a:r>
            <a:r>
              <a:rPr lang="it-IT" sz="1400" dirty="0" err="1">
                <a:latin typeface="Garamond" pitchFamily="18" charset="0"/>
              </a:rPr>
              <a:t>lending</a:t>
            </a:r>
            <a:r>
              <a:rPr lang="it-IT" sz="1400" dirty="0">
                <a:latin typeface="Garamond" pitchFamily="18" charset="0"/>
              </a:rPr>
              <a:t>. 2) </a:t>
            </a:r>
            <a:r>
              <a:rPr lang="it-IT" sz="1400" u="sng" dirty="0">
                <a:latin typeface="Garamond" pitchFamily="18" charset="0"/>
              </a:rPr>
              <a:t>Agevolazioni ‘reali’</a:t>
            </a:r>
            <a:r>
              <a:rPr lang="it-IT" sz="1400" dirty="0">
                <a:latin typeface="Garamond" pitchFamily="18" charset="0"/>
              </a:rPr>
              <a:t>: utilizzazione gratuita di strutture e di beni pubblici; autorizzazioni temporanee per manifestazioni pubbliche. Fra gli strumenti più innovativi figurano i titoli di solidarietà e il </a:t>
            </a:r>
            <a:r>
              <a:rPr lang="it-IT" sz="1400" u="sng" dirty="0">
                <a:latin typeface="Garamond" pitchFamily="18" charset="0"/>
              </a:rPr>
              <a:t>social </a:t>
            </a:r>
            <a:r>
              <a:rPr lang="it-IT" sz="1400" u="sng" dirty="0" err="1">
                <a:latin typeface="Garamond" pitchFamily="18" charset="0"/>
              </a:rPr>
              <a:t>lending</a:t>
            </a:r>
            <a:r>
              <a:rPr lang="it-IT" sz="1400" dirty="0">
                <a:latin typeface="Garamond" pitchFamily="18" charset="0"/>
              </a:rPr>
              <a:t>. I titoli di solidarietà sono stati introdotti in Italia con il c.d. “Decreto Onlus” e il Codice del Terzo Settore ne amplia l’operatività prevedendo che le banche italiane - ma anche quelle comunitarie ed extracomunitarie autorizzate ad operare in Italia - emettano obbligazioni, certificati di deposito ed altri titoli di debito per sostenere le attività istituzionali degli ETS. Su tali titoli le banche non possono applicare le commissioni di collocamento ed hanno l’obbligo di destinare l’intera raccolta effettuata agli ETS, tenendo conto degli obiettivi di solidarietà sociale perseguiti. </a:t>
            </a:r>
            <a:r>
              <a:rPr lang="it-IT" sz="1400" u="sng" dirty="0">
                <a:latin typeface="Garamond" pitchFamily="18" charset="0"/>
              </a:rPr>
              <a:t>Con il social </a:t>
            </a:r>
            <a:r>
              <a:rPr lang="it-IT" sz="1400" u="sng" dirty="0" err="1">
                <a:latin typeface="Garamond" pitchFamily="18" charset="0"/>
              </a:rPr>
              <a:t>lending</a:t>
            </a:r>
            <a:r>
              <a:rPr lang="it-IT" sz="1400" u="sng" dirty="0">
                <a:latin typeface="Garamond" pitchFamily="18" charset="0"/>
              </a:rPr>
              <a:t> si promuove la raccolta di capitale di rischio degli ETS. La remunerazione di questo capitale viene assoggettata allo stesso trattamento fiscale previsto per i titoli di stato, attraverso l’applicazione di una ritenuta a titolo d’imposta. </a:t>
            </a:r>
          </a:p>
        </p:txBody>
      </p:sp>
      <p:pic>
        <p:nvPicPr>
          <p:cNvPr id="4" name="Immagine 3" descr="21112017_368744_LAV1(F).JPG"/>
          <p:cNvPicPr>
            <a:picLocks noChangeAspect="1"/>
          </p:cNvPicPr>
          <p:nvPr/>
        </p:nvPicPr>
        <p:blipFill>
          <a:blip r:embed="rId2" cstate="print"/>
          <a:stretch>
            <a:fillRect/>
          </a:stretch>
        </p:blipFill>
        <p:spPr>
          <a:xfrm>
            <a:off x="179512" y="260648"/>
            <a:ext cx="3600400" cy="126254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18855"/>
          </a:xfrm>
        </p:spPr>
        <p:txBody>
          <a:bodyPr>
            <a:noAutofit/>
          </a:bodyPr>
          <a:lstStyle/>
          <a:p>
            <a:r>
              <a:rPr lang="it-IT" sz="1400" dirty="0">
                <a:latin typeface="Garamond" pitchFamily="18" charset="0"/>
              </a:rPr>
              <a:t>La disciplina relativa alle ONLUS (D.lgs. n. 460/97) è abrogata e perderà progressivamente efficacia la sua applicazione. </a:t>
            </a:r>
            <a:br>
              <a:rPr lang="it-IT" sz="1400" dirty="0">
                <a:latin typeface="Garamond" pitchFamily="18" charset="0"/>
              </a:rPr>
            </a:br>
            <a:r>
              <a:rPr lang="it-IT" sz="1400" dirty="0">
                <a:latin typeface="Garamond" pitchFamily="18" charset="0"/>
              </a:rPr>
              <a:t>L'art. 80 prevede un particolare regime forfettario di determinazione del reddito d'impresa distinguendo per tipologia di attività e per volume di affari </a:t>
            </a:r>
            <a:br>
              <a:rPr lang="it-IT" sz="1400" dirty="0">
                <a:latin typeface="Garamond" pitchFamily="18" charset="0"/>
              </a:rPr>
            </a:br>
            <a:r>
              <a:rPr lang="it-IT" sz="1400" dirty="0">
                <a:latin typeface="Garamond" pitchFamily="18" charset="0"/>
              </a:rPr>
              <a:t>PRESTAZIONE SERVIZI </a:t>
            </a:r>
            <a:br>
              <a:rPr lang="it-IT" sz="1400" dirty="0">
                <a:latin typeface="Garamond" pitchFamily="18" charset="0"/>
              </a:rPr>
            </a:br>
            <a:r>
              <a:rPr lang="it-IT" sz="1400" dirty="0">
                <a:latin typeface="Garamond" pitchFamily="18" charset="0"/>
              </a:rPr>
              <a:t>VOLUME AFFARI COEFFICIENTE REDDITIVITA’ FINO A 130.000 7% </a:t>
            </a:r>
            <a:br>
              <a:rPr lang="it-IT" sz="1400" dirty="0">
                <a:latin typeface="Garamond" pitchFamily="18" charset="0"/>
              </a:rPr>
            </a:br>
            <a:r>
              <a:rPr lang="it-IT" sz="1400" dirty="0">
                <a:latin typeface="Garamond" pitchFamily="18" charset="0"/>
              </a:rPr>
              <a:t>DA 130.001 A 300.000 10% OLTRE 300.000 17% </a:t>
            </a:r>
            <a:br>
              <a:rPr lang="it-IT" sz="1400" dirty="0">
                <a:latin typeface="Garamond" pitchFamily="18" charset="0"/>
              </a:rPr>
            </a:br>
            <a:br>
              <a:rPr lang="it-IT" sz="1400" dirty="0">
                <a:latin typeface="Garamond" pitchFamily="18" charset="0"/>
              </a:rPr>
            </a:br>
            <a:r>
              <a:rPr lang="it-IT" sz="1400" dirty="0">
                <a:latin typeface="Garamond" pitchFamily="18" charset="0"/>
              </a:rPr>
              <a:t>ALTRE ATTIVITA’ </a:t>
            </a:r>
            <a:br>
              <a:rPr lang="it-IT" sz="1400" dirty="0">
                <a:latin typeface="Garamond" pitchFamily="18" charset="0"/>
              </a:rPr>
            </a:br>
            <a:r>
              <a:rPr lang="it-IT" sz="1400" dirty="0">
                <a:latin typeface="Garamond" pitchFamily="18" charset="0"/>
              </a:rPr>
              <a:t>VOLUME AFFARI COEFFICIENTE REDDITIVITA’ FINO A 130.000 5% </a:t>
            </a:r>
            <a:br>
              <a:rPr lang="it-IT" sz="1400" dirty="0">
                <a:latin typeface="Garamond" pitchFamily="18" charset="0"/>
              </a:rPr>
            </a:br>
            <a:r>
              <a:rPr lang="it-IT" sz="1400" dirty="0">
                <a:latin typeface="Garamond" pitchFamily="18" charset="0"/>
              </a:rPr>
              <a:t>DA 130.001 A 300.000 7% </a:t>
            </a:r>
            <a:br>
              <a:rPr lang="it-IT" sz="1400" dirty="0">
                <a:latin typeface="Garamond" pitchFamily="18" charset="0"/>
              </a:rPr>
            </a:br>
            <a:r>
              <a:rPr lang="it-IT" sz="1400" dirty="0">
                <a:latin typeface="Garamond" pitchFamily="18" charset="0"/>
              </a:rPr>
              <a:t>OLTRE 300.000 14% </a:t>
            </a:r>
            <a:br>
              <a:rPr lang="it-IT" sz="1400" dirty="0">
                <a:latin typeface="Garamond" pitchFamily="18" charset="0"/>
              </a:rPr>
            </a:br>
            <a:r>
              <a:rPr lang="it-IT" sz="1400" dirty="0">
                <a:latin typeface="Garamond" pitchFamily="18" charset="0"/>
              </a:rPr>
              <a:t>Gli ETS non hanno più la possibilità di optare per il regime agevolato previsto dalla legge n. 398/91 che resta specifica per il settore dello sport dilettantistico. L'opzione per l'indicato regime è vincolante per almeno un triennio e deve quindi essere attentamente valutato anche se in linea di principio sembra favorevole per molti casi. </a:t>
            </a:r>
            <a:endParaRPr lang="it-IT" sz="1400" u="sng"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600400" cy="126254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b="1" dirty="0"/>
            </a:br>
            <a:br>
              <a:rPr lang="it-IT" sz="1400" b="1" dirty="0"/>
            </a:br>
            <a:br>
              <a:rPr lang="it-IT" sz="1400" b="1" dirty="0"/>
            </a:br>
            <a:br>
              <a:rPr lang="it-IT" sz="1400" b="1" dirty="0"/>
            </a:br>
            <a:br>
              <a:rPr lang="it-IT" sz="1400" b="1" dirty="0"/>
            </a:br>
            <a:br>
              <a:rPr lang="it-IT" sz="1400" b="1" dirty="0"/>
            </a:br>
            <a:br>
              <a:rPr lang="it-IT" sz="1400" b="1" dirty="0"/>
            </a:br>
            <a:br>
              <a:rPr lang="it-IT" sz="1400" b="1" dirty="0"/>
            </a:br>
            <a:br>
              <a:rPr lang="it-IT" sz="1400" b="1" dirty="0"/>
            </a:br>
            <a:r>
              <a:rPr lang="it-IT" sz="1400" dirty="0">
                <a:latin typeface="Garamond" pitchFamily="18" charset="0"/>
              </a:rPr>
              <a:t>pur in assenza di qualunque attività commerciale, marginale o meno, sulle </a:t>
            </a:r>
            <a:r>
              <a:rPr lang="it-IT" sz="1400" dirty="0" err="1">
                <a:latin typeface="Garamond" pitchFamily="18" charset="0"/>
              </a:rPr>
              <a:t>A.P.S.</a:t>
            </a:r>
            <a:r>
              <a:rPr lang="it-IT" sz="1400" dirty="0">
                <a:latin typeface="Garamond" pitchFamily="18" charset="0"/>
              </a:rPr>
              <a:t> che presentino solo proventi istituzionali, ancorché non abbiano obblighi di tenuta di registri contabili o non siano soggette a dichiarazioni IVA o dei redditi e che non debbano neanche chiedere il numero di partita IVA, incomberanno comunque </a:t>
            </a:r>
            <a:r>
              <a:rPr lang="it-IT" sz="1400" u="sng" dirty="0">
                <a:latin typeface="Garamond" pitchFamily="18" charset="0"/>
              </a:rPr>
              <a:t>due obblighi di natura contabile</a:t>
            </a:r>
            <a:r>
              <a:rPr lang="it-IT" sz="1400" dirty="0">
                <a:latin typeface="Garamond" pitchFamily="18" charset="0"/>
              </a:rPr>
              <a:t>, da considerare fondamentali:</a:t>
            </a:r>
            <a:br>
              <a:rPr lang="it-IT" sz="1400" dirty="0">
                <a:latin typeface="Garamond" pitchFamily="18" charset="0"/>
              </a:rPr>
            </a:br>
            <a:br>
              <a:rPr lang="it-IT" sz="1400" dirty="0">
                <a:latin typeface="Garamond" pitchFamily="18" charset="0"/>
              </a:rPr>
            </a:br>
            <a:r>
              <a:rPr lang="it-IT" sz="2800" b="1" dirty="0">
                <a:latin typeface="Garamond" pitchFamily="18" charset="0"/>
              </a:rPr>
              <a:t>la predisposizione del rendiconto</a:t>
            </a:r>
            <a:br>
              <a:rPr lang="it-IT" sz="2800" b="1" dirty="0">
                <a:latin typeface="Garamond" pitchFamily="18" charset="0"/>
              </a:rPr>
            </a:br>
            <a:r>
              <a:rPr lang="it-IT" sz="2800" b="1" dirty="0">
                <a:latin typeface="Garamond" pitchFamily="18" charset="0"/>
              </a:rPr>
              <a:t> economico-finanziario</a:t>
            </a:r>
            <a:br>
              <a:rPr lang="it-IT" sz="2800" b="1" dirty="0">
                <a:latin typeface="Garamond" pitchFamily="18" charset="0"/>
              </a:rPr>
            </a:br>
            <a:br>
              <a:rPr lang="it-IT" sz="2800" b="1" dirty="0">
                <a:latin typeface="Garamond" pitchFamily="18" charset="0"/>
              </a:rPr>
            </a:br>
            <a:r>
              <a:rPr lang="it-IT" sz="2800" b="1" dirty="0">
                <a:latin typeface="Garamond" pitchFamily="18" charset="0"/>
              </a:rPr>
              <a:t>La conservazione della documentazione fiscale</a:t>
            </a:r>
            <a:br>
              <a:rPr lang="it-IT" sz="2800" dirty="0">
                <a:latin typeface="Garamond" pitchFamily="18" charset="0"/>
              </a:rPr>
            </a:br>
            <a:br>
              <a:rPr lang="it-IT" sz="1400" b="1" dirty="0"/>
            </a:br>
            <a:br>
              <a:rPr lang="it-IT" sz="1400" b="1" dirty="0"/>
            </a:br>
            <a:br>
              <a:rPr lang="it-IT" sz="1400" b="1" dirty="0"/>
            </a:br>
            <a:br>
              <a:rPr lang="it-IT" sz="1400" b="1" dirty="0"/>
            </a:br>
            <a:br>
              <a:rPr lang="it-IT" sz="1400" dirty="0"/>
            </a:br>
            <a:br>
              <a:rPr lang="it-IT" sz="1400" dirty="0"/>
            </a:br>
            <a:br>
              <a:rPr lang="it-IT" sz="1400" dirty="0"/>
            </a:br>
            <a:br>
              <a:rPr lang="it-IT" sz="1400" dirty="0"/>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672408" cy="1287791"/>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r>
              <a:rPr lang="it-IT" sz="1400" dirty="0">
                <a:latin typeface="Garamond" pitchFamily="18" charset="0"/>
              </a:rPr>
              <a:t>Il rendiconto deve riassumere le vicende economiche e finanziarie dell’</a:t>
            </a:r>
            <a:r>
              <a:rPr lang="it-IT" sz="1400" dirty="0" err="1">
                <a:latin typeface="Garamond" pitchFamily="18" charset="0"/>
              </a:rPr>
              <a:t>A.P.S.</a:t>
            </a:r>
            <a:r>
              <a:rPr lang="it-IT" sz="1400" dirty="0">
                <a:latin typeface="Garamond" pitchFamily="18" charset="0"/>
              </a:rPr>
              <a:t> relative sia all’attività istituzionale che all’attività commerciale, in modo da costituire uno strumento di trasparenza e di controllo dell’intera gestione economica e finanziaria dell’associazione. </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Al rendiconto deve essere accompagnata – e conservata per i canonici 10 anni – tutta la documentazione di supporto:</a:t>
            </a:r>
            <a:br>
              <a:rPr lang="it-IT" sz="1400" dirty="0">
                <a:latin typeface="Garamond" pitchFamily="18" charset="0"/>
              </a:rPr>
            </a:br>
            <a:r>
              <a:rPr lang="it-IT" sz="1400" dirty="0">
                <a:latin typeface="Garamond" pitchFamily="18" charset="0"/>
              </a:rPr>
              <a:t>scontrini fiscali, fatture, ricevute, ecc.. </a:t>
            </a:r>
            <a:br>
              <a:rPr lang="it-IT" sz="1400" dirty="0">
                <a:latin typeface="Garamond" pitchFamily="18" charset="0"/>
              </a:rPr>
            </a:br>
            <a:r>
              <a:rPr lang="it-IT" sz="1400" dirty="0">
                <a:latin typeface="Garamond" pitchFamily="18" charset="0"/>
              </a:rPr>
              <a:t> </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br>
              <a:rPr lang="it-IT" sz="1400" dirty="0"/>
            </a:br>
            <a:r>
              <a:rPr lang="it-IT" sz="1400" dirty="0">
                <a:latin typeface="Garamond" pitchFamily="18" charset="0"/>
              </a:rPr>
              <a:t>Sul registro, che non deve essere vidimato e che può pertanto essere tenuto in forma libera devono essere annotati periodicamente tutti i movimenti economici/finanziari in entrata ed in uscita.</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La conseguenza è la necessità di porre in essere un sistema di rilevazioni contabili il più possibile adatto a fotografare l’attività dell’associazione. E la conseguente eventuale scelta del regime contabile da utilizzare in dipendenza del volume della attività commerciale dell’associazione.</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Le </a:t>
            </a:r>
            <a:r>
              <a:rPr lang="it-IT" sz="1400" dirty="0" err="1">
                <a:latin typeface="Garamond" pitchFamily="18" charset="0"/>
              </a:rPr>
              <a:t>A.P.S.</a:t>
            </a:r>
            <a:r>
              <a:rPr lang="it-IT" sz="1400" dirty="0">
                <a:latin typeface="Garamond" pitchFamily="18" charset="0"/>
              </a:rPr>
              <a:t> sono quindi “obbligate” – non solo per poter usufruire dei benefici fiscali - a redigere e approvare annualmente un rendiconto economico finanziario ma devono indicare, nel proprio statuto, tempi e modalità di approvazione.</a:t>
            </a:r>
            <a:br>
              <a:rPr lang="it-IT" sz="1400" dirty="0"/>
            </a:br>
            <a:r>
              <a:rPr lang="it-IT" sz="1400" dirty="0"/>
              <a:t> </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4106887"/>
          </a:xfrm>
        </p:spPr>
        <p:txBody>
          <a:bodyPr>
            <a:noAutofit/>
          </a:bodyPr>
          <a:lstStyle/>
          <a:p>
            <a:r>
              <a:rPr lang="it-IT" sz="1600" dirty="0">
                <a:latin typeface="Garamond" pitchFamily="18" charset="0"/>
              </a:rPr>
              <a:t>La legge, riconosce </a:t>
            </a:r>
            <a:r>
              <a:rPr lang="it-IT" sz="1600" u="sng" dirty="0">
                <a:latin typeface="Garamond" pitchFamily="18" charset="0"/>
              </a:rPr>
              <a:t>il valore sociale dell’associazionismo liberamente costituito </a:t>
            </a:r>
            <a:r>
              <a:rPr lang="it-IT" sz="1600" dirty="0">
                <a:latin typeface="Garamond" pitchFamily="18" charset="0"/>
              </a:rPr>
              <a:t>e  delle sue molteplici attività come espressione di partecipazione, solidarietà e  pluralismo;  </a:t>
            </a:r>
            <a:br>
              <a:rPr lang="it-IT" sz="1600" dirty="0">
                <a:latin typeface="Garamond" pitchFamily="18" charset="0"/>
              </a:rPr>
            </a:br>
            <a:r>
              <a:rPr lang="it-IT" sz="1600" dirty="0">
                <a:latin typeface="Garamond" pitchFamily="18" charset="0"/>
              </a:rPr>
              <a:t>promuove lo sviluppo in tutte le sue articolazioni territoriali, </a:t>
            </a:r>
            <a:r>
              <a:rPr lang="it-IT" sz="1600" u="sng" dirty="0">
                <a:latin typeface="Garamond" pitchFamily="18" charset="0"/>
              </a:rPr>
              <a:t>nella salvaguardia della sua autonomia</a:t>
            </a:r>
            <a:r>
              <a:rPr lang="it-IT" sz="1600" dirty="0">
                <a:latin typeface="Garamond" pitchFamily="18" charset="0"/>
              </a:rPr>
              <a:t>; </a:t>
            </a:r>
            <a:br>
              <a:rPr lang="it-IT" sz="1600" dirty="0">
                <a:latin typeface="Garamond" pitchFamily="18" charset="0"/>
              </a:rPr>
            </a:br>
            <a:r>
              <a:rPr lang="it-IT" sz="1600" dirty="0">
                <a:latin typeface="Garamond" pitchFamily="18" charset="0"/>
              </a:rPr>
              <a:t>favorisce il suo apporto originale al </a:t>
            </a:r>
            <a:r>
              <a:rPr lang="it-IT" sz="1600" u="sng" dirty="0">
                <a:latin typeface="Garamond" pitchFamily="18" charset="0"/>
              </a:rPr>
              <a:t>conseguimento di finalità di carattere sociale, civile, culturale e di ricerca etica e spirituale</a:t>
            </a:r>
            <a:r>
              <a:rPr lang="it-IT" sz="1600" dirty="0">
                <a:latin typeface="Garamond" pitchFamily="18" charset="0"/>
              </a:rPr>
              <a:t>.</a:t>
            </a:r>
            <a:br>
              <a:rPr lang="it-IT" sz="1600" dirty="0">
                <a:latin typeface="Garamond" pitchFamily="18" charset="0"/>
              </a:rPr>
            </a:br>
            <a:r>
              <a:rPr lang="it-IT" sz="1600" dirty="0">
                <a:latin typeface="Garamond" pitchFamily="18" charset="0"/>
              </a:rPr>
              <a:t>Si propone di valorizzare l’associazionismo di promozione sociale e stabilisce i </a:t>
            </a:r>
            <a:r>
              <a:rPr lang="it-IT" sz="1600" dirty="0" err="1">
                <a:latin typeface="Garamond" pitchFamily="18" charset="0"/>
              </a:rPr>
              <a:t>princìpi</a:t>
            </a:r>
            <a:r>
              <a:rPr lang="it-IT" sz="1600" dirty="0">
                <a:latin typeface="Garamond" pitchFamily="18" charset="0"/>
              </a:rPr>
              <a:t> cui le regioni e le province autonome devono attenersi </a:t>
            </a:r>
            <a:r>
              <a:rPr lang="it-IT" sz="1600" u="sng" dirty="0">
                <a:latin typeface="Garamond" pitchFamily="18" charset="0"/>
              </a:rPr>
              <a:t>nel disciplinare i rapporti fra le istituzioni pubbliche e le associazioni di promozione sociale nonché i criteri cui debbono uniformarsi le amministrazioni statali e gli enti locali nei medesimi rapporti</a:t>
            </a:r>
            <a:r>
              <a:rPr lang="it-IT" sz="1600" dirty="0">
                <a:latin typeface="Garamond" pitchFamily="18" charset="0"/>
              </a:rPr>
              <a:t>.</a:t>
            </a:r>
            <a:br>
              <a:rPr lang="it-IT" sz="1600" dirty="0">
                <a:latin typeface="Garamond" pitchFamily="18" charset="0"/>
              </a:rPr>
            </a:br>
            <a:r>
              <a:rPr lang="it-IT" sz="1600" dirty="0">
                <a:latin typeface="Garamond" pitchFamily="18" charset="0"/>
              </a:rPr>
              <a:t>Ha inoltre lo scopo di favorire il formarsi di nuove realtà associative e di consolidare e rafforzare quelle già esistenti.</a:t>
            </a:r>
          </a:p>
        </p:txBody>
      </p:sp>
      <p:pic>
        <p:nvPicPr>
          <p:cNvPr id="4" name="Immagine 3" descr="21112017_368744_LAV1(F).JPG"/>
          <p:cNvPicPr>
            <a:picLocks noChangeAspect="1"/>
          </p:cNvPicPr>
          <p:nvPr/>
        </p:nvPicPr>
        <p:blipFill>
          <a:blip r:embed="rId2" cstate="print"/>
          <a:stretch>
            <a:fillRect/>
          </a:stretch>
        </p:blipFill>
        <p:spPr>
          <a:xfrm>
            <a:off x="179512" y="260648"/>
            <a:ext cx="3672408" cy="1287791"/>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r>
              <a:rPr lang="it-IT" sz="1400" dirty="0">
                <a:latin typeface="Garamond" pitchFamily="18" charset="0"/>
              </a:rPr>
              <a:t>Il rendiconto deve essere approvato dall’assemblea ordinaria nei termini statutari e comunque non oltre i </a:t>
            </a:r>
            <a:r>
              <a:rPr lang="it-IT" sz="1400" b="1" dirty="0">
                <a:latin typeface="Garamond" pitchFamily="18" charset="0"/>
              </a:rPr>
              <a:t>quattro</a:t>
            </a:r>
            <a:r>
              <a:rPr lang="it-IT" sz="1400" dirty="0">
                <a:latin typeface="Garamond" pitchFamily="18" charset="0"/>
              </a:rPr>
              <a:t> mesi dalla chiusura dell’esercizio, termine prorogabile a </a:t>
            </a:r>
            <a:r>
              <a:rPr lang="it-IT" sz="1400" b="1" dirty="0">
                <a:latin typeface="Garamond" pitchFamily="18" charset="0"/>
              </a:rPr>
              <a:t>sei</a:t>
            </a:r>
            <a:r>
              <a:rPr lang="it-IT" sz="1400" dirty="0">
                <a:latin typeface="Garamond" pitchFamily="18" charset="0"/>
              </a:rPr>
              <a:t> mesi per motivate esigenze.</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La mancata redazione o la mancata approvazione del rendiconto determina la decadenza dalle disposizioni tributarie di favore. E’ dunque indispensabile che l’associazione provveda annualmente alla convocazione dell’assemblea dei soci per l’approvazione del rendiconto. </a:t>
            </a:r>
            <a:br>
              <a:rPr lang="it-IT" sz="1400" dirty="0">
                <a:latin typeface="Garamond" pitchFamily="18" charset="0"/>
              </a:rPr>
            </a:br>
            <a:r>
              <a:rPr lang="it-IT" sz="1400" dirty="0">
                <a:latin typeface="Garamond" pitchFamily="18" charset="0"/>
              </a:rPr>
              <a:t> </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br>
              <a:rPr lang="it-IT" sz="1400" dirty="0"/>
            </a:br>
            <a:r>
              <a:rPr lang="it-IT" sz="1400" dirty="0">
                <a:latin typeface="Garamond" pitchFamily="18" charset="0"/>
              </a:rPr>
              <a:t>le </a:t>
            </a:r>
            <a:r>
              <a:rPr lang="it-IT" sz="1400" dirty="0" err="1">
                <a:latin typeface="Garamond" pitchFamily="18" charset="0"/>
              </a:rPr>
              <a:t>A.P.S.</a:t>
            </a:r>
            <a:r>
              <a:rPr lang="it-IT" sz="1400" dirty="0">
                <a:latin typeface="Garamond" pitchFamily="18" charset="0"/>
              </a:rPr>
              <a:t>, così come gli altri Enti non commerciali, hanno l’obbligo di redigere un dettagliato e separato rendiconto per ciascuna manifestazione pubblica durante la quale abbiano raccolto fondi, anche mediante vendita di beni di modico valore o prestazioni di servizi a terzi. </a:t>
            </a:r>
            <a:br>
              <a:rPr lang="it-IT" sz="1400" dirty="0">
                <a:latin typeface="Garamond" pitchFamily="18" charset="0"/>
              </a:rPr>
            </a:br>
            <a:br>
              <a:rPr lang="it-IT" sz="1400" dirty="0">
                <a:latin typeface="Garamond" pitchFamily="18" charset="0"/>
              </a:rPr>
            </a:br>
            <a:r>
              <a:rPr lang="it-IT" sz="1400" dirty="0">
                <a:latin typeface="Garamond" pitchFamily="18" charset="0"/>
              </a:rPr>
              <a:t>Da questo documento devono risultare in modo chiaro e trasparente, anche a mezzo di una relazione illustrativa, le entrate e le spese relative a ciascuna delle celebrazioni, ricorrenze o campagne di sensibilizzazione. Tale obbligo è espressamente previsto dall’art. 20 DPR 600/73, a tutela della fede pubblica, come recita la circolare n. 59 del 31/10/2007 dell’Agenzia delle Entrate.</a:t>
            </a:r>
            <a:br>
              <a:rPr lang="it-IT" sz="1400" dirty="0">
                <a:latin typeface="Garamond" pitchFamily="18" charset="0"/>
              </a:rPr>
            </a:br>
            <a:r>
              <a:rPr lang="it-IT" sz="1400" dirty="0">
                <a:latin typeface="Garamond" pitchFamily="18" charset="0"/>
              </a:rPr>
              <a:t> </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312368" cy="1161537"/>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br>
              <a:rPr lang="it-IT" sz="1400" dirty="0"/>
            </a:br>
            <a:br>
              <a:rPr lang="it-IT" sz="1400" dirty="0"/>
            </a:br>
            <a:r>
              <a:rPr lang="it-IT" sz="1400" dirty="0">
                <a:latin typeface="Garamond" pitchFamily="18" charset="0"/>
              </a:rPr>
              <a:t>I fondi raccolti debbono essere destinati per la maggior parte del loro ammontare a finanziare i progetti e l’attività per cui la raccolta fondi è stata attivata. </a:t>
            </a:r>
            <a:br>
              <a:rPr lang="it-IT" sz="1400" dirty="0">
                <a:latin typeface="Garamond" pitchFamily="18" charset="0"/>
              </a:rPr>
            </a:br>
            <a:r>
              <a:rPr lang="it-IT" sz="1400" dirty="0">
                <a:latin typeface="Garamond" pitchFamily="18" charset="0"/>
              </a:rPr>
              <a:t>I fondi raccolti, in sostanza</a:t>
            </a:r>
            <a:r>
              <a:rPr lang="it-IT" sz="1400" u="sng" dirty="0">
                <a:latin typeface="Garamond" pitchFamily="18" charset="0"/>
              </a:rPr>
              <a:t>, non devono essere utilizzati dall’ente per autofinanziarsi</a:t>
            </a:r>
            <a:r>
              <a:rPr lang="it-IT" sz="1400" dirty="0">
                <a:latin typeface="Garamond" pitchFamily="18" charset="0"/>
              </a:rPr>
              <a:t> a scapito delle finalità solidaristiche che il legislatore fiscale ha inteso incentivare”. </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Nella relazione illustrativa, che accompagnerà il rendiconto finanziario annuale, bisognerà pertanto specificare l’importo dei fondi raccolti, risultante dalla documentazione attestante i singoli versamenti, nonché le somme effettivamente destinate alle attività e ai progetti, dettagliatamente descritti, per i quali la raccolta fondi è stata attivata. </a:t>
            </a:r>
            <a:br>
              <a:rPr lang="it-IT" sz="1400" dirty="0"/>
            </a:br>
            <a:r>
              <a:rPr lang="it-IT" sz="1400" dirty="0"/>
              <a:t> </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744416" cy="131304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r>
              <a:rPr lang="it-IT" sz="1400" dirty="0">
                <a:latin typeface="Garamond" pitchFamily="18" charset="0"/>
              </a:rPr>
              <a:t>Si ritiene pertanto necessario predisporre anche questa relazione illustrativa, nonostante il Ministero delle Finanze in principio abbia dichiarato facoltativa la sua redazione. (Circ. n. 124/E del 12 maggio 1998)</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Tanto più che, all'Agenzia per il Terzo Settore, l'art. 3, comma 1, lettera i), del DPCM n. 329 del 2001, ha attribuito la vigilanza sull‘ attività di raccolta di fondi e di sollecitazione della fede pubblica, (…) allo scopo di assicurare la tutela da abusi e le pari opportunità di accesso ai mezzi di finanziamento.</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Anche per la predisposizione di tale rendiconto non sono previste formalità particolari. Va tenuto e conservato su apposito registro ai sensi dell’art. 22 del DPR 600/73. La suddetta rendicontazione deve essere tenuta e conservata fino a quando non siano definiti gli accertamenti relativi al corrispondente periodo di imposta.</a:t>
            </a:r>
            <a:br>
              <a:rPr lang="it-IT" sz="1400" dirty="0"/>
            </a:br>
            <a:r>
              <a:rPr lang="it-IT" sz="1400" dirty="0"/>
              <a:t> </a:t>
            </a:r>
            <a:br>
              <a:rPr lang="it-IT" sz="1400" dirty="0"/>
            </a:br>
            <a:br>
              <a:rPr lang="it-IT" sz="1400" b="1" dirty="0"/>
            </a:br>
            <a:br>
              <a:rPr lang="it-IT" sz="1400" dirty="0"/>
            </a:br>
            <a:br>
              <a:rPr lang="it-IT" sz="1400" dirty="0"/>
            </a:br>
            <a:br>
              <a:rPr lang="it-IT" sz="1400" dirty="0"/>
            </a:br>
            <a:br>
              <a:rPr lang="it-IT" sz="1400" dirty="0"/>
            </a:br>
            <a:br>
              <a:rPr lang="it-IT" sz="1400" dirty="0"/>
            </a:br>
            <a:br>
              <a:rPr lang="it-IT" sz="1400" dirty="0"/>
            </a:br>
            <a:br>
              <a:rPr lang="it-IT" sz="1400" dirty="0"/>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816424" cy="1338293"/>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br>
              <a:rPr lang="it-IT" sz="1400" dirty="0"/>
            </a:br>
            <a:br>
              <a:rPr lang="it-IT" sz="1400" dirty="0"/>
            </a:br>
            <a:br>
              <a:rPr lang="it-IT" sz="1400" dirty="0"/>
            </a:br>
            <a:r>
              <a:rPr lang="it-IT" sz="1400" dirty="0">
                <a:latin typeface="Garamond" pitchFamily="18" charset="0"/>
              </a:rPr>
              <a:t>I REGIMI CONTABILI</a:t>
            </a:r>
            <a:br>
              <a:rPr lang="it-IT" sz="1400" dirty="0">
                <a:latin typeface="Garamond" pitchFamily="18" charset="0"/>
              </a:rPr>
            </a:br>
            <a:r>
              <a:rPr lang="it-IT" sz="1400" dirty="0">
                <a:latin typeface="Garamond" pitchFamily="18" charset="0"/>
              </a:rPr>
              <a:t>I regimi contabili sono determinati in base all’entità dei ricavi derivanti dall’attività commerciale.</a:t>
            </a:r>
            <a:br>
              <a:rPr lang="it-IT" sz="1400" dirty="0">
                <a:latin typeface="Garamond" pitchFamily="18" charset="0"/>
              </a:rPr>
            </a:br>
            <a:r>
              <a:rPr lang="it-IT" sz="1400" dirty="0">
                <a:latin typeface="Garamond" pitchFamily="18" charset="0"/>
              </a:rPr>
              <a:t>Attività commerciale occasionale.</a:t>
            </a:r>
            <a:br>
              <a:rPr lang="it-IT" sz="1400" dirty="0">
                <a:latin typeface="Garamond" pitchFamily="18" charset="0"/>
              </a:rPr>
            </a:br>
            <a:r>
              <a:rPr lang="it-IT" sz="1400" dirty="0">
                <a:latin typeface="Garamond" pitchFamily="18" charset="0"/>
              </a:rPr>
              <a:t>Gli enti che di norma vivono solo di entrate di natura istituzionale possono svolgere, in maniera episodica e non programmata, iniziative tramite le quali conseguire proventi di natura commerciale. </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A titolo esemplificativo si ha, attività commerciale occasionale, nel caso in cui un’associazione organizza una manifestazione e, in relazione a quest’ultima, ottiene una sponsorizzazione</a:t>
            </a:r>
            <a:r>
              <a:rPr lang="it-IT" sz="1400" b="1" dirty="0">
                <a:latin typeface="Garamond" pitchFamily="18" charset="0"/>
              </a:rPr>
              <a:t>. Dobbiamo tener presente che le operazioni di sponsorizzazione sono considerate operazioni commerciali. Anche se la manifestazione si tiene una volta l’anno.</a:t>
            </a:r>
            <a:br>
              <a:rPr lang="it-IT" sz="1400" dirty="0">
                <a:latin typeface="Garamond" pitchFamily="18" charset="0"/>
              </a:rPr>
            </a:br>
            <a:r>
              <a:rPr lang="it-IT" sz="1400" dirty="0">
                <a:latin typeface="Garamond" pitchFamily="18" charset="0"/>
              </a:rPr>
              <a:t> </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r>
              <a:rPr lang="it-IT" sz="1400" dirty="0">
                <a:latin typeface="Garamond" pitchFamily="18" charset="0"/>
              </a:rPr>
              <a:t>Non possiamo pensare di ricondurre l’operazione tra quelle previste nel caso delle raccolte occasionali di fondi mediante offerta di beni o di prestazioni di servizi perché dovrebbero essere di modico valore. Perciò è comunque necessaria l’apertura della partita IVA ma in questo caso, si può scegliere il regime ex legge 398/91 che è sicuramente più consono e </a:t>
            </a:r>
            <a:r>
              <a:rPr lang="it-IT" sz="1400" dirty="0" err="1">
                <a:latin typeface="Garamond" pitchFamily="18" charset="0"/>
              </a:rPr>
              <a:t>agevolativo</a:t>
            </a:r>
            <a:r>
              <a:rPr lang="it-IT" sz="1400" dirty="0">
                <a:latin typeface="Garamond" pitchFamily="18" charset="0"/>
              </a:rPr>
              <a:t> a tale operazione.</a:t>
            </a:r>
            <a:br>
              <a:rPr lang="it-IT" sz="1400" dirty="0">
                <a:latin typeface="Garamond" pitchFamily="18" charset="0"/>
              </a:rPr>
            </a:br>
            <a:r>
              <a:rPr lang="it-IT" sz="1400" dirty="0">
                <a:latin typeface="Garamond" pitchFamily="18" charset="0"/>
              </a:rPr>
              <a:t> </a:t>
            </a:r>
            <a:br>
              <a:rPr lang="it-IT" sz="1400" dirty="0">
                <a:latin typeface="Garamond" pitchFamily="18" charset="0"/>
              </a:rPr>
            </a:br>
            <a:r>
              <a:rPr lang="it-IT" sz="1400" dirty="0">
                <a:latin typeface="Garamond" pitchFamily="18" charset="0"/>
              </a:rPr>
              <a:t>Sostanzialmente, in base alla normativa in vigore e all’entità dei ricavi derivanti dall’attività commerciale posta in essere, i regimi contabili previsti ed utilizzabili per le </a:t>
            </a:r>
            <a:r>
              <a:rPr lang="it-IT" sz="1400" dirty="0" err="1">
                <a:latin typeface="Garamond" pitchFamily="18" charset="0"/>
              </a:rPr>
              <a:t>A.P.S.</a:t>
            </a:r>
            <a:r>
              <a:rPr lang="it-IT" sz="1400" dirty="0">
                <a:latin typeface="Garamond" pitchFamily="18" charset="0"/>
              </a:rPr>
              <a:t> sono i seguenti:</a:t>
            </a:r>
            <a:br>
              <a:rPr lang="it-IT" sz="1400" dirty="0">
                <a:latin typeface="Garamond" pitchFamily="18" charset="0"/>
              </a:rPr>
            </a:br>
            <a:r>
              <a:rPr lang="it-IT" sz="1400" dirty="0">
                <a:latin typeface="Garamond" pitchFamily="18" charset="0"/>
              </a:rPr>
              <a:t>a) regime ordinario </a:t>
            </a:r>
            <a:br>
              <a:rPr lang="it-IT" sz="1400" dirty="0">
                <a:latin typeface="Garamond" pitchFamily="18" charset="0"/>
              </a:rPr>
            </a:br>
            <a:br>
              <a:rPr lang="it-IT" sz="1400" dirty="0">
                <a:latin typeface="Garamond" pitchFamily="18" charset="0"/>
              </a:rPr>
            </a:br>
            <a:r>
              <a:rPr lang="it-IT" sz="1400" dirty="0">
                <a:latin typeface="Garamond" pitchFamily="18" charset="0"/>
              </a:rPr>
              <a:t>b) regime semplificato;</a:t>
            </a:r>
            <a:br>
              <a:rPr lang="it-IT" sz="1400" dirty="0">
                <a:latin typeface="Garamond" pitchFamily="18" charset="0"/>
              </a:rPr>
            </a:br>
            <a:br>
              <a:rPr lang="it-IT" sz="1400" dirty="0">
                <a:latin typeface="Garamond" pitchFamily="18" charset="0"/>
              </a:rPr>
            </a:br>
            <a:r>
              <a:rPr lang="it-IT" sz="1400" dirty="0">
                <a:latin typeface="Garamond" pitchFamily="18" charset="0"/>
              </a:rPr>
              <a:t>c) regime forfetario di cui all’art. 145, TUIR;</a:t>
            </a:r>
            <a:br>
              <a:rPr lang="it-IT" sz="1400" dirty="0">
                <a:latin typeface="Garamond" pitchFamily="18" charset="0"/>
              </a:rPr>
            </a:br>
            <a:br>
              <a:rPr lang="it-IT" sz="1400" dirty="0">
                <a:latin typeface="Garamond" pitchFamily="18" charset="0"/>
              </a:rPr>
            </a:br>
            <a:r>
              <a:rPr lang="it-IT" sz="1400" dirty="0">
                <a:latin typeface="Garamond" pitchFamily="18" charset="0"/>
              </a:rPr>
              <a:t>d) regime forfetario di cui alla Legge n. 398 del 16.12.1991.</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528392" cy="123728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br>
              <a:rPr lang="it-IT" sz="1400" dirty="0"/>
            </a:br>
            <a:r>
              <a:rPr lang="it-IT" sz="1400" dirty="0">
                <a:latin typeface="Garamond" pitchFamily="18" charset="0"/>
              </a:rPr>
              <a:t>regime ordinario </a:t>
            </a:r>
            <a:br>
              <a:rPr lang="it-IT" sz="1400" dirty="0">
                <a:latin typeface="Garamond" pitchFamily="18" charset="0"/>
              </a:rPr>
            </a:br>
            <a:r>
              <a:rPr lang="it-IT" sz="1400" dirty="0">
                <a:latin typeface="Garamond" pitchFamily="18" charset="0"/>
              </a:rPr>
              <a:t>obbligatorio quando i ricavi commerciali superno i 400.000,00 euro (700.000,00 euro per prestazioni di servizi)</a:t>
            </a:r>
            <a:br>
              <a:rPr lang="it-IT" sz="1400" dirty="0">
                <a:latin typeface="Garamond" pitchFamily="18" charset="0"/>
              </a:rPr>
            </a:br>
            <a:br>
              <a:rPr lang="it-IT" sz="1400" dirty="0">
                <a:latin typeface="Garamond" pitchFamily="18" charset="0"/>
              </a:rPr>
            </a:br>
            <a:r>
              <a:rPr lang="it-IT" sz="1400" dirty="0">
                <a:latin typeface="Garamond" pitchFamily="18" charset="0"/>
              </a:rPr>
              <a:t>regime semplificato;</a:t>
            </a:r>
            <a:br>
              <a:rPr lang="it-IT" sz="1400" dirty="0">
                <a:latin typeface="Garamond" pitchFamily="18" charset="0"/>
              </a:rPr>
            </a:br>
            <a:r>
              <a:rPr lang="it-IT" sz="1400" dirty="0">
                <a:latin typeface="Garamond" pitchFamily="18" charset="0"/>
              </a:rPr>
              <a:t>ricavi commerciali NON superiori a quelli previsti dal punto a)</a:t>
            </a:r>
            <a:br>
              <a:rPr lang="it-IT" sz="1400" dirty="0">
                <a:latin typeface="Garamond" pitchFamily="18" charset="0"/>
              </a:rPr>
            </a:br>
            <a:br>
              <a:rPr lang="it-IT" sz="1400" dirty="0">
                <a:latin typeface="Garamond" pitchFamily="18" charset="0"/>
              </a:rPr>
            </a:br>
            <a:br>
              <a:rPr lang="it-IT" sz="1400" dirty="0">
                <a:latin typeface="Garamond" pitchFamily="18" charset="0"/>
              </a:rPr>
            </a:br>
            <a:r>
              <a:rPr lang="it-IT" sz="1400" dirty="0">
                <a:latin typeface="Garamond" pitchFamily="18" charset="0"/>
              </a:rPr>
              <a:t>regime forfetario di cui all’art. 145, TUIR;</a:t>
            </a:r>
            <a:br>
              <a:rPr lang="it-IT" sz="1400" dirty="0">
                <a:latin typeface="Garamond" pitchFamily="18" charset="0"/>
              </a:rPr>
            </a:br>
            <a:r>
              <a:rPr lang="it-IT" sz="1400" dirty="0">
                <a:latin typeface="Garamond" pitchFamily="18" charset="0"/>
              </a:rPr>
              <a:t>determinazione forfetaria del reddito d’impresa, applicando, all’ammontare di ricavi conseguiti nell’esercizio di attività commerciale dei coefficienti di redditività:</a:t>
            </a:r>
            <a:br>
              <a:rPr lang="it-IT" sz="1400" dirty="0">
                <a:latin typeface="Garamond" pitchFamily="18" charset="0"/>
              </a:rPr>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312368" cy="1161537"/>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r>
              <a:rPr lang="it-IT" sz="1400" dirty="0">
                <a:latin typeface="Garamond" pitchFamily="18" charset="0"/>
              </a:rPr>
              <a:t>regime forfetario di cui alla Legge n. 398 del 16.12.1991.</a:t>
            </a:r>
            <a:br>
              <a:rPr lang="it-IT" sz="1400" dirty="0">
                <a:latin typeface="Garamond" pitchFamily="18" charset="0"/>
              </a:rPr>
            </a:br>
            <a:r>
              <a:rPr lang="it-IT" sz="1400" dirty="0">
                <a:latin typeface="Garamond" pitchFamily="18" charset="0"/>
              </a:rPr>
              <a:t>determinano il reddito imponibile ai fini IRES applicando un coefficiente di redditività del 3% ai proventi commerciali, sommandovi successivamente le eventuali plusvalenze patrimoniali conseguite nel periodo d’imposta. </a:t>
            </a:r>
            <a:br>
              <a:rPr lang="it-IT" sz="1400" dirty="0">
                <a:latin typeface="Garamond" pitchFamily="18" charset="0"/>
              </a:rPr>
            </a:br>
            <a:r>
              <a:rPr lang="it-IT" sz="1400" dirty="0">
                <a:latin typeface="Garamond" pitchFamily="18" charset="0"/>
              </a:rPr>
              <a:t>Ai fini del calcolo per determinare l’imponibile IRAP, si dovrà partire dall’ammontare del reddito imponibile ottenuto forfetariamente ai fini IRES e fare le variazioni disposte ai fini IRAP.</a:t>
            </a:r>
            <a:br>
              <a:rPr lang="it-IT" sz="1400" dirty="0">
                <a:latin typeface="Garamond" pitchFamily="18" charset="0"/>
              </a:rPr>
            </a:br>
            <a:r>
              <a:rPr lang="it-IT" sz="1400" dirty="0">
                <a:latin typeface="Garamond" pitchFamily="18" charset="0"/>
              </a:rPr>
              <a:t>Il reddito imponibile così ottenuto dovrà essere naturalmente dichiarato presentando il Modello Unico </a:t>
            </a:r>
            <a:br>
              <a:rPr lang="it-IT" sz="1400" dirty="0">
                <a:latin typeface="Garamond" pitchFamily="18" charset="0"/>
              </a:rPr>
            </a:br>
            <a:r>
              <a:rPr lang="it-IT" sz="1400" dirty="0">
                <a:latin typeface="Garamond" pitchFamily="18" charset="0"/>
              </a:rPr>
              <a:t>“Enti non commerciali ed equiparati”.</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312368" cy="1161537"/>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r>
              <a:rPr lang="it-IT" sz="1400" dirty="0">
                <a:latin typeface="Garamond" pitchFamily="18" charset="0"/>
              </a:rPr>
              <a:t>IVA</a:t>
            </a:r>
            <a:br>
              <a:rPr lang="it-IT" sz="1400" dirty="0">
                <a:latin typeface="Garamond" pitchFamily="18" charset="0"/>
              </a:rPr>
            </a:br>
            <a:r>
              <a:rPr lang="it-IT" sz="1400" dirty="0">
                <a:latin typeface="Garamond" pitchFamily="18" charset="0"/>
              </a:rPr>
              <a:t>Le disposizioni in materia di IVA per le </a:t>
            </a:r>
            <a:r>
              <a:rPr lang="it-IT" sz="1400" dirty="0" err="1">
                <a:latin typeface="Garamond" pitchFamily="18" charset="0"/>
              </a:rPr>
              <a:t>A.P.S.</a:t>
            </a:r>
            <a:r>
              <a:rPr lang="it-IT" sz="1400" dirty="0">
                <a:latin typeface="Garamond" pitchFamily="18" charset="0"/>
              </a:rPr>
              <a:t> aderenti al regime ex L.398/91 trovano la propria collocazione nell’art. 9, comma1 DPR. 544/1999 (regolamento di attuazione della nuova imposta sugli intrattenimenti) che rimanda alle disposizioni dell’art.74 comma 6 DPR.633/72, cioè al criterio applicato nel settore dello spettacolo.</a:t>
            </a:r>
            <a:br>
              <a:rPr lang="it-IT" sz="1400" dirty="0">
                <a:latin typeface="Garamond" pitchFamily="18" charset="0"/>
              </a:rPr>
            </a:br>
            <a:br>
              <a:rPr lang="it-IT" sz="1400" dirty="0">
                <a:latin typeface="Garamond" pitchFamily="18" charset="0"/>
              </a:rPr>
            </a:br>
            <a:r>
              <a:rPr lang="it-IT" sz="1400" dirty="0">
                <a:latin typeface="Garamond" pitchFamily="18" charset="0"/>
              </a:rPr>
              <a:t>Le </a:t>
            </a:r>
            <a:r>
              <a:rPr lang="it-IT" sz="1400" dirty="0" err="1">
                <a:latin typeface="Garamond" pitchFamily="18" charset="0"/>
              </a:rPr>
              <a:t>A.P.S.</a:t>
            </a:r>
            <a:r>
              <a:rPr lang="it-IT" sz="1400" dirty="0">
                <a:latin typeface="Garamond" pitchFamily="18" charset="0"/>
              </a:rPr>
              <a:t> che hanno optato per la L. 398/91 determinano l’imposta sul valore aggiunto versando l’iva a debito derivante dai proventi commerciali connessi all’attività istituzionale (o non connessi ma comunque soggetti all’imposta sugli intrattenimenti) secondo le seguenti percentuali forfetarie:</a:t>
            </a:r>
            <a:br>
              <a:rPr lang="it-IT" sz="1400" dirty="0">
                <a:latin typeface="Garamond" pitchFamily="18" charset="0"/>
              </a:rPr>
            </a:br>
            <a:br>
              <a:rPr lang="it-IT" sz="1400" dirty="0">
                <a:latin typeface="Garamond" pitchFamily="18" charset="0"/>
              </a:rPr>
            </a:br>
            <a:r>
              <a:rPr lang="it-IT" sz="1400" dirty="0">
                <a:latin typeface="Garamond" pitchFamily="18" charset="0"/>
              </a:rPr>
              <a:t>50% dell’IVA a debito sui proventi commerciali generici, comprese le prestazioni pubblicitarie;</a:t>
            </a:r>
            <a:br>
              <a:rPr lang="it-IT" sz="1400" dirty="0">
                <a:latin typeface="Garamond" pitchFamily="18" charset="0"/>
              </a:rPr>
            </a:br>
            <a:r>
              <a:rPr lang="it-IT" sz="1400" dirty="0">
                <a:latin typeface="Garamond" pitchFamily="18" charset="0"/>
              </a:rPr>
              <a:t>-90% dell’IVA a debito sulle fatture emesse per sponsorizzazioni;</a:t>
            </a:r>
            <a:br>
              <a:rPr lang="it-IT" sz="1400" dirty="0">
                <a:latin typeface="Garamond" pitchFamily="18" charset="0"/>
              </a:rPr>
            </a:br>
            <a:r>
              <a:rPr lang="it-IT" sz="1400" dirty="0">
                <a:latin typeface="Garamond" pitchFamily="18" charset="0"/>
              </a:rPr>
              <a:t>2/3 dell’IVA a debito per le operazioni di cessione o concessione di diritti di ripresa televisiva o trasmissione telefonica. </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r>
              <a:rPr lang="it-IT" sz="1400" dirty="0">
                <a:latin typeface="Garamond" pitchFamily="18" charset="0"/>
              </a:rPr>
              <a:t>L’IVA a debito si versa con periodicità trimestrale entro il giorno 16 del secondo mese successivo al trimestre di riferimento tramite il modello F24, senza maggiorazione dell’interesse dell’1% attraverso banca, posta ovvero direttamente presso il concessionario della riscossione</a:t>
            </a:r>
          </a:p>
        </p:txBody>
      </p:sp>
      <p:pic>
        <p:nvPicPr>
          <p:cNvPr id="4" name="Immagine 3" descr="21112017_368744_LAV1(F).JPG"/>
          <p:cNvPicPr>
            <a:picLocks noChangeAspect="1"/>
          </p:cNvPicPr>
          <p:nvPr/>
        </p:nvPicPr>
        <p:blipFill>
          <a:blip r:embed="rId2" cstate="print"/>
          <a:stretch>
            <a:fillRect/>
          </a:stretch>
        </p:blipFill>
        <p:spPr>
          <a:xfrm>
            <a:off x="179512" y="260648"/>
            <a:ext cx="3384376" cy="118678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4106887"/>
          </a:xfrm>
        </p:spPr>
        <p:txBody>
          <a:bodyPr>
            <a:noAutofit/>
          </a:bodyPr>
          <a:lstStyle/>
          <a:p>
            <a:r>
              <a:rPr lang="it-IT" sz="1600" dirty="0">
                <a:latin typeface="Garamond" pitchFamily="18" charset="0"/>
              </a:rPr>
              <a:t>Le pro loco, per le loro caratteristiche, rientrano a pieno titolo tra le associazioni destinatarie di questa legge,</a:t>
            </a:r>
            <a:br>
              <a:rPr lang="it-IT" sz="1600" dirty="0">
                <a:latin typeface="Garamond" pitchFamily="18" charset="0"/>
              </a:rPr>
            </a:br>
            <a:r>
              <a:rPr lang="it-IT" sz="1600" dirty="0">
                <a:latin typeface="Garamond" pitchFamily="18" charset="0"/>
              </a:rPr>
              <a:t>salvo che non abbiano nel proprio statuto norme restrittive per l’ammissione dei soci.</a:t>
            </a:r>
            <a:br>
              <a:rPr lang="it-IT" sz="1600" dirty="0">
                <a:latin typeface="Garamond" pitchFamily="18" charset="0"/>
              </a:rPr>
            </a:br>
            <a:r>
              <a:rPr lang="it-IT" sz="1600" dirty="0">
                <a:latin typeface="Garamond" pitchFamily="18" charset="0"/>
              </a:rPr>
              <a:t> Possibilità per le pro loco di iscriversi nei Registri Nazionali o Regionale;</a:t>
            </a:r>
            <a:br>
              <a:rPr lang="it-IT" sz="1600" dirty="0">
                <a:latin typeface="Garamond" pitchFamily="18" charset="0"/>
              </a:rPr>
            </a:br>
            <a:endParaRPr lang="it-IT" sz="16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528392" cy="123728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dirty="0"/>
            </a:br>
            <a:r>
              <a:rPr lang="it-IT" sz="1400" dirty="0">
                <a:latin typeface="Garamond" pitchFamily="18" charset="0"/>
              </a:rPr>
              <a:t>L’articolo 13 (dal punto di vista civilistico) e 87 (dal punto di vista fiscale) dettano disposizioni inerenti le scritture contabili e il bilancio introducendo un generale obbligo di rendicontazione e trasparenza per cui tutti gli Enti di Terzo Settore devono tenere una ordinata contabilità, redigere e approvare annualmente un bilancio da pubblicare sul Registro del Terzo Settore. </a:t>
            </a:r>
            <a:r>
              <a:rPr lang="it-IT" sz="1400" u="sng" dirty="0">
                <a:latin typeface="Garamond" pitchFamily="18" charset="0"/>
              </a:rPr>
              <a:t>Per la prima volta gli obblighi contabili sono individuati espressamente anche per gli enti non commerciali che svolgono esclusivamente attività istituzionali</a:t>
            </a:r>
            <a:r>
              <a:rPr lang="it-IT" sz="1400" dirty="0">
                <a:latin typeface="Garamond" pitchFamily="18" charset="0"/>
              </a:rPr>
              <a:t>. Possiamo individuare tre regimi contabili: – </a:t>
            </a:r>
            <a:r>
              <a:rPr lang="it-IT" sz="1400" u="sng" dirty="0">
                <a:latin typeface="Garamond" pitchFamily="18" charset="0"/>
              </a:rPr>
              <a:t>regime ordinario previsto per gli ETS </a:t>
            </a:r>
            <a:r>
              <a:rPr lang="it-IT" sz="1400" dirty="0">
                <a:latin typeface="Garamond" pitchFamily="18" charset="0"/>
              </a:rPr>
              <a:t>(art. 13 primo e terzo comma ed art. 87 comma 1 lettera a); – </a:t>
            </a:r>
            <a:r>
              <a:rPr lang="it-IT" sz="1400" u="sng" dirty="0">
                <a:latin typeface="Garamond" pitchFamily="18" charset="0"/>
              </a:rPr>
              <a:t>regime enti con proventi e entrate inferiori a euro 220.000,00 </a:t>
            </a:r>
            <a:r>
              <a:rPr lang="it-IT" sz="1400" dirty="0">
                <a:latin typeface="Garamond" pitchFamily="18" charset="0"/>
              </a:rPr>
              <a:t>(art. 13 secondo e terzo comma) </a:t>
            </a:r>
            <a:r>
              <a:rPr lang="it-IT" sz="1400" u="sng" dirty="0">
                <a:latin typeface="Garamond" pitchFamily="18" charset="0"/>
              </a:rPr>
              <a:t>e soggetti con proventi non superiori a euro 50.000,00 </a:t>
            </a:r>
            <a:r>
              <a:rPr lang="it-IT" sz="1400" dirty="0">
                <a:latin typeface="Garamond" pitchFamily="18" charset="0"/>
              </a:rPr>
              <a:t>(art. 87 3 comma); – </a:t>
            </a:r>
            <a:r>
              <a:rPr lang="it-IT" sz="1400" u="sng" dirty="0">
                <a:latin typeface="Garamond" pitchFamily="18" charset="0"/>
              </a:rPr>
              <a:t>regime enti commerciali </a:t>
            </a:r>
            <a:r>
              <a:rPr lang="it-IT" sz="1400" dirty="0">
                <a:latin typeface="Garamond" pitchFamily="18" charset="0"/>
              </a:rPr>
              <a:t>(art. 13 comma 4 e art.87 comma 4) e dell’impresa sociale. – Viene poi prevista: – </a:t>
            </a:r>
            <a:r>
              <a:rPr lang="it-IT" sz="1400" u="sng" dirty="0">
                <a:latin typeface="Garamond" pitchFamily="18" charset="0"/>
              </a:rPr>
              <a:t>la tenuta della contabilità separata per le attività elencate nell’art. 6 distinguendole dalle attività di interesse generale tipiche degli ETS di cui all’articolo 5 e per l’attività commerciale esercitata </a:t>
            </a:r>
            <a:r>
              <a:rPr lang="it-IT" sz="1400" dirty="0">
                <a:latin typeface="Garamond" pitchFamily="18" charset="0"/>
              </a:rPr>
              <a:t>(per le organizzazioni di volontariato e le associazioni di promozione sociale che svolgono attività commerciale e che non hanno superato il limite di 130.000 euro di ricavi annui è previsto l’esonero dall’obbligo della tenuta delle scritture contabili); </a:t>
            </a:r>
            <a:r>
              <a:rPr lang="it-IT" sz="1400" u="sng" dirty="0">
                <a:latin typeface="Garamond" pitchFamily="18" charset="0"/>
              </a:rPr>
              <a:t>– la contabilità specifica delle raccolte fondi</a:t>
            </a:r>
            <a:r>
              <a:rPr lang="it-IT" sz="1400" dirty="0">
                <a:latin typeface="Garamond" pitchFamily="18" charset="0"/>
              </a:rPr>
              <a:t>.</a:t>
            </a:r>
          </a:p>
        </p:txBody>
      </p:sp>
      <p:pic>
        <p:nvPicPr>
          <p:cNvPr id="4" name="Immagine 3" descr="21112017_368744_LAV1(F).JPG"/>
          <p:cNvPicPr>
            <a:picLocks noChangeAspect="1"/>
          </p:cNvPicPr>
          <p:nvPr/>
        </p:nvPicPr>
        <p:blipFill>
          <a:blip r:embed="rId2" cstate="print"/>
          <a:stretch>
            <a:fillRect/>
          </a:stretch>
        </p:blipFill>
        <p:spPr>
          <a:xfrm>
            <a:off x="179512" y="260648"/>
            <a:ext cx="3384376" cy="118678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962871"/>
          </a:xfrm>
        </p:spPr>
        <p:txBody>
          <a:bodyPr>
            <a:noAutofit/>
          </a:bodyPr>
          <a:lstStyle/>
          <a:p>
            <a:br>
              <a:rPr lang="it-IT" sz="1400" dirty="0">
                <a:latin typeface="Garamond" pitchFamily="18" charset="0"/>
              </a:rPr>
            </a:br>
            <a:r>
              <a:rPr lang="it-IT" sz="1400" dirty="0">
                <a:latin typeface="Garamond" pitchFamily="18" charset="0"/>
              </a:rPr>
              <a:t>Il bilancio (cosa cambia) </a:t>
            </a:r>
            <a:br>
              <a:rPr lang="it-IT" sz="1400" dirty="0">
                <a:latin typeface="Garamond" pitchFamily="18" charset="0"/>
              </a:rPr>
            </a:br>
            <a:r>
              <a:rPr lang="it-IT" sz="1400" dirty="0">
                <a:latin typeface="Garamond" pitchFamily="18" charset="0"/>
              </a:rPr>
              <a:t>L’articolo 13 prevede per tutti gli ETS l’obbligo di approvare e pubblicare il bilancio relazionandolo sulla base delle dimensioni economiche dell’ente. </a:t>
            </a:r>
            <a:br>
              <a:rPr lang="it-IT" sz="1400" dirty="0">
                <a:latin typeface="Garamond" pitchFamily="18" charset="0"/>
              </a:rPr>
            </a:br>
            <a:r>
              <a:rPr lang="it-IT" sz="1400" dirty="0">
                <a:latin typeface="Garamond" pitchFamily="18" charset="0"/>
              </a:rPr>
              <a:t>Avremo quindi: 1) bilancio sotto forma di rendiconto finanziario per cassa che può essere redatto (si tratta di una facoltà) per gli enti cosiddetti “minori” ovvero quelli con ricavi, rendite, proventi o entrate comunque denominate inferiori a euro 220.000; </a:t>
            </a:r>
            <a:br>
              <a:rPr lang="it-IT" sz="1400" dirty="0">
                <a:latin typeface="Garamond" pitchFamily="18" charset="0"/>
              </a:rPr>
            </a:br>
            <a:r>
              <a:rPr lang="it-IT" sz="1400" dirty="0">
                <a:latin typeface="Garamond" pitchFamily="18" charset="0"/>
              </a:rPr>
              <a:t>2) bilancio costituito dallo stato patrimoniale, rendiconto finanziario (rendiconto gestionale nello schema di decreto) e dalla relazione di missione per gli altri enti; </a:t>
            </a:r>
            <a:br>
              <a:rPr lang="it-IT" sz="1400" dirty="0">
                <a:latin typeface="Garamond" pitchFamily="18" charset="0"/>
              </a:rPr>
            </a:br>
            <a:r>
              <a:rPr lang="it-IT" sz="1400" dirty="0">
                <a:latin typeface="Garamond" pitchFamily="18" charset="0"/>
              </a:rPr>
              <a:t>3) bilancio redatto ai sensi degli artt. 2423 e ss. del Codice civile per gli enti che esercitano la propria attività esclusivamente o principalmente in forma d’impresa commerciale (a esempio impresa sociale). </a:t>
            </a:r>
            <a:br>
              <a:rPr lang="it-IT" sz="1400" dirty="0">
                <a:latin typeface="Garamond" pitchFamily="18" charset="0"/>
              </a:rPr>
            </a:br>
            <a:br>
              <a:rPr lang="it-IT" sz="1400" dirty="0">
                <a:latin typeface="Garamond" pitchFamily="18" charset="0"/>
              </a:rPr>
            </a:br>
            <a:r>
              <a:rPr lang="it-IT" sz="1400" dirty="0">
                <a:latin typeface="Garamond" pitchFamily="18" charset="0"/>
              </a:rPr>
              <a:t>I bilanci di cui sopra ai punti 1 e 2 dovranno essere redatti secondo la modulistica approntata dal Ministero del lavoro e delle politiche sociali, sentito il costituendo Consiglio nazionale del terzo settore. </a:t>
            </a:r>
            <a:br>
              <a:rPr lang="it-IT" sz="1400" dirty="0">
                <a:latin typeface="Garamond" pitchFamily="18" charset="0"/>
              </a:rPr>
            </a:br>
            <a:r>
              <a:rPr lang="it-IT" sz="1400" dirty="0">
                <a:latin typeface="Garamond" pitchFamily="18" charset="0"/>
              </a:rPr>
              <a:t> Da evidenziare il carattere pubblicistico del bilancio, il quale dovrà adesso essere depositato presso il “futuro” Registro unico nazionale del Terzo settore. Le imprese sociali depositeranno, diversamente, il proprio bilancio presso il Registro delle imprese. </a:t>
            </a:r>
          </a:p>
        </p:txBody>
      </p:sp>
      <p:pic>
        <p:nvPicPr>
          <p:cNvPr id="4" name="Immagine 3" descr="21112017_368744_LAV1(F).JPG"/>
          <p:cNvPicPr>
            <a:picLocks noChangeAspect="1"/>
          </p:cNvPicPr>
          <p:nvPr/>
        </p:nvPicPr>
        <p:blipFill>
          <a:blip r:embed="rId2" cstate="print"/>
          <a:stretch>
            <a:fillRect/>
          </a:stretch>
        </p:blipFill>
        <p:spPr>
          <a:xfrm>
            <a:off x="179512" y="260648"/>
            <a:ext cx="3384376" cy="118678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r>
              <a:rPr lang="it-IT" sz="1400" dirty="0">
                <a:latin typeface="Garamond" pitchFamily="18" charset="0"/>
              </a:rPr>
              <a:t>L’attività di somministrazione di alimenti e bevande in ambito associativo è una questione molto complessa e che richiede di prestare attenzione a diversi fattori.</a:t>
            </a:r>
            <a:br>
              <a:rPr lang="it-IT" sz="1400" dirty="0">
                <a:latin typeface="Garamond" pitchFamily="18" charset="0"/>
              </a:rPr>
            </a:br>
            <a:br>
              <a:rPr lang="it-IT" sz="1400" dirty="0">
                <a:latin typeface="Garamond" pitchFamily="18" charset="0"/>
              </a:rPr>
            </a:br>
            <a:r>
              <a:rPr lang="it-IT" sz="1400" dirty="0">
                <a:latin typeface="Garamond" pitchFamily="18" charset="0"/>
              </a:rPr>
              <a:t>la somministrazione di alimenti e bevande per un’associazione deve essere un’attività accessoria rispetto alla finalità associativa (che può essere ad esempio una finalità di carattere sociale, culturale o sportivo).</a:t>
            </a:r>
            <a:br>
              <a:rPr lang="it-IT" sz="1400" dirty="0">
                <a:latin typeface="Garamond" pitchFamily="18" charset="0"/>
              </a:rPr>
            </a:br>
            <a:br>
              <a:rPr lang="it-IT" sz="1400" dirty="0">
                <a:latin typeface="Garamond" pitchFamily="18" charset="0"/>
              </a:rPr>
            </a:br>
            <a:r>
              <a:rPr lang="it-IT" sz="1400" dirty="0">
                <a:latin typeface="Garamond" pitchFamily="18" charset="0"/>
              </a:rPr>
              <a:t>In alternativa la somministrazione di alimenti e bevande fatta come attività principale è attività commerciale non adeguata ad un’organizzazione senza scopo di lucro.</a:t>
            </a:r>
          </a:p>
        </p:txBody>
      </p:sp>
      <p:pic>
        <p:nvPicPr>
          <p:cNvPr id="4" name="Immagine 3" descr="21112017_368744_LAV1(F).JPG"/>
          <p:cNvPicPr>
            <a:picLocks noChangeAspect="1"/>
          </p:cNvPicPr>
          <p:nvPr/>
        </p:nvPicPr>
        <p:blipFill>
          <a:blip r:embed="rId2" cstate="print"/>
          <a:stretch>
            <a:fillRect/>
          </a:stretch>
        </p:blipFill>
        <p:spPr>
          <a:xfrm>
            <a:off x="179512" y="260648"/>
            <a:ext cx="3168352" cy="111103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pPr fontAlgn="base"/>
            <a:r>
              <a:rPr lang="it-IT" sz="1400" b="1" dirty="0">
                <a:latin typeface="Garamond" pitchFamily="18" charset="0"/>
              </a:rPr>
              <a:t>aspetti  principali da considerare</a:t>
            </a:r>
            <a:br>
              <a:rPr lang="it-IT" sz="1400" b="1" dirty="0">
                <a:latin typeface="Garamond" pitchFamily="18" charset="0"/>
              </a:rPr>
            </a:br>
            <a:br>
              <a:rPr lang="it-IT" sz="1400" b="1" dirty="0">
                <a:latin typeface="Garamond" pitchFamily="18" charset="0"/>
              </a:rPr>
            </a:br>
            <a:r>
              <a:rPr lang="it-IT" sz="1400" dirty="0">
                <a:latin typeface="Garamond" pitchFamily="18" charset="0"/>
              </a:rPr>
              <a:t>• E’ previsto o meno un </a:t>
            </a:r>
            <a:r>
              <a:rPr lang="it-IT" sz="1400" b="1" dirty="0">
                <a:latin typeface="Garamond" pitchFamily="18" charset="0"/>
              </a:rPr>
              <a:t>corrispettivo</a:t>
            </a:r>
            <a:r>
              <a:rPr lang="it-IT" sz="1400" dirty="0">
                <a:latin typeface="Garamond" pitchFamily="18" charset="0"/>
              </a:rPr>
              <a:t> per la somministrazione? </a:t>
            </a:r>
            <a:br>
              <a:rPr lang="it-IT" sz="1400" dirty="0">
                <a:latin typeface="Garamond" pitchFamily="18" charset="0"/>
              </a:rPr>
            </a:br>
            <a:r>
              <a:rPr lang="it-IT" sz="1400" dirty="0">
                <a:latin typeface="Garamond" pitchFamily="18" charset="0"/>
              </a:rPr>
              <a:t>• E’ necessaria la “</a:t>
            </a:r>
            <a:r>
              <a:rPr lang="it-IT" sz="1400" b="1" dirty="0">
                <a:latin typeface="Garamond" pitchFamily="18" charset="0"/>
              </a:rPr>
              <a:t>licenza</a:t>
            </a:r>
            <a:r>
              <a:rPr lang="it-IT" sz="1400" dirty="0">
                <a:latin typeface="Garamond" pitchFamily="18" charset="0"/>
              </a:rPr>
              <a:t>”?</a:t>
            </a:r>
            <a:br>
              <a:rPr lang="it-IT" sz="1400" dirty="0">
                <a:latin typeface="Garamond" pitchFamily="18" charset="0"/>
              </a:rPr>
            </a:br>
            <a:r>
              <a:rPr lang="it-IT" sz="1400" dirty="0">
                <a:latin typeface="Garamond" pitchFamily="18" charset="0"/>
              </a:rPr>
              <a:t>• E’ necessario il </a:t>
            </a:r>
            <a:r>
              <a:rPr lang="it-IT" sz="1400" b="1" dirty="0">
                <a:latin typeface="Garamond" pitchFamily="18" charset="0"/>
              </a:rPr>
              <a:t>rispetto delle norme igienico sanitarie</a:t>
            </a:r>
            <a:r>
              <a:rPr lang="it-IT" sz="1400" dirty="0">
                <a:latin typeface="Garamond" pitchFamily="18" charset="0"/>
              </a:rPr>
              <a:t>?</a:t>
            </a:r>
          </a:p>
        </p:txBody>
      </p:sp>
      <p:pic>
        <p:nvPicPr>
          <p:cNvPr id="4" name="Immagine 3" descr="21112017_368744_LAV1(F).JPG"/>
          <p:cNvPicPr>
            <a:picLocks noChangeAspect="1"/>
          </p:cNvPicPr>
          <p:nvPr/>
        </p:nvPicPr>
        <p:blipFill>
          <a:blip r:embed="rId2" cstate="print"/>
          <a:stretch>
            <a:fillRect/>
          </a:stretch>
        </p:blipFill>
        <p:spPr>
          <a:xfrm>
            <a:off x="179512" y="260648"/>
            <a:ext cx="3024336" cy="1060534"/>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pPr fontAlgn="base"/>
            <a:r>
              <a:rPr lang="it-IT" sz="1400" b="1" dirty="0">
                <a:latin typeface="Garamond" pitchFamily="18" charset="0"/>
              </a:rPr>
              <a:t>OFFRIRE o VENDERE?</a:t>
            </a:r>
            <a:br>
              <a:rPr lang="it-IT" sz="1400" dirty="0">
                <a:latin typeface="Garamond" pitchFamily="18" charset="0"/>
              </a:rPr>
            </a:br>
            <a:r>
              <a:rPr lang="it-IT" sz="1400" dirty="0">
                <a:latin typeface="Garamond" pitchFamily="18" charset="0"/>
              </a:rPr>
              <a:t>Si tratta di due possibilità diverse che portano a ragionamenti diversi.</a:t>
            </a:r>
            <a:br>
              <a:rPr lang="it-IT" sz="1400" dirty="0">
                <a:latin typeface="Garamond" pitchFamily="18" charset="0"/>
              </a:rPr>
            </a:br>
            <a:r>
              <a:rPr lang="it-IT" sz="1400" dirty="0">
                <a:latin typeface="Garamond" pitchFamily="18" charset="0"/>
              </a:rPr>
              <a:t>Se voglio </a:t>
            </a:r>
            <a:r>
              <a:rPr lang="it-IT" sz="1400" b="1" dirty="0">
                <a:latin typeface="Garamond" pitchFamily="18" charset="0"/>
              </a:rPr>
              <a:t>OFFRIRE</a:t>
            </a:r>
            <a:r>
              <a:rPr lang="it-IT" sz="1400" dirty="0">
                <a:latin typeface="Garamond" pitchFamily="18" charset="0"/>
              </a:rPr>
              <a:t> alimenti e bevande da somministrare (senza cioè chiedere un corrispettivo economico in cambio) </a:t>
            </a:r>
            <a:r>
              <a:rPr lang="it-IT" sz="1400" b="1" dirty="0">
                <a:latin typeface="Garamond" pitchFamily="18" charset="0"/>
              </a:rPr>
              <a:t>NON SERVE un titolo autorizzativo</a:t>
            </a:r>
            <a:r>
              <a:rPr lang="it-IT" sz="1400" dirty="0">
                <a:latin typeface="Garamond" pitchFamily="18" charset="0"/>
              </a:rPr>
              <a:t>: </a:t>
            </a:r>
            <a:r>
              <a:rPr lang="it-IT" sz="1400" b="1" dirty="0">
                <a:latin typeface="Garamond" pitchFamily="18" charset="0"/>
              </a:rPr>
              <a:t>gli unici obblighi sono quelli di carattere igienico-sanitario</a:t>
            </a:r>
            <a:r>
              <a:rPr lang="it-IT" sz="1400" dirty="0">
                <a:latin typeface="Garamond" pitchFamily="18" charset="0"/>
              </a:rPr>
              <a:t>.</a:t>
            </a:r>
            <a:br>
              <a:rPr lang="it-IT" sz="1400" dirty="0">
                <a:latin typeface="Garamond" pitchFamily="18" charset="0"/>
              </a:rPr>
            </a:br>
            <a:br>
              <a:rPr lang="it-IT" sz="1400" dirty="0">
                <a:latin typeface="Garamond" pitchFamily="18" charset="0"/>
              </a:rPr>
            </a:br>
            <a:r>
              <a:rPr lang="it-IT" sz="1400" dirty="0">
                <a:latin typeface="Garamond" pitchFamily="18" charset="0"/>
              </a:rPr>
              <a:t>Se voglio </a:t>
            </a:r>
            <a:r>
              <a:rPr lang="it-IT" sz="1400" b="1" dirty="0">
                <a:latin typeface="Garamond" pitchFamily="18" charset="0"/>
              </a:rPr>
              <a:t>VENDERE</a:t>
            </a:r>
            <a:r>
              <a:rPr lang="it-IT" sz="1400" dirty="0">
                <a:latin typeface="Garamond" pitchFamily="18" charset="0"/>
              </a:rPr>
              <a:t> alimenti e bevande da somministrare (chiedendo cioè un corrispettivo economico in cambio) </a:t>
            </a:r>
            <a:r>
              <a:rPr lang="it-IT" sz="1400" b="1" dirty="0">
                <a:latin typeface="Garamond" pitchFamily="18" charset="0"/>
              </a:rPr>
              <a:t>SERVE un titolo autorizzativo, oltre agli obblighi di carattere igienico-sanitario</a:t>
            </a:r>
            <a:r>
              <a:rPr lang="it-IT" sz="1400" dirty="0">
                <a:latin typeface="Garamond" pitchFamily="18" charset="0"/>
              </a:rPr>
              <a:t>.</a:t>
            </a:r>
            <a:br>
              <a:rPr lang="it-IT" sz="1400" dirty="0">
                <a:latin typeface="Garamond" pitchFamily="18" charset="0"/>
              </a:rPr>
            </a:b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240360" cy="1136286"/>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pPr fontAlgn="base"/>
            <a:r>
              <a:rPr lang="it-IT" sz="1400" b="1" dirty="0">
                <a:latin typeface="Garamond" pitchFamily="18" charset="0"/>
              </a:rPr>
              <a:t>IL TITOLO AUTORIZZATIVO</a:t>
            </a:r>
            <a:br>
              <a:rPr lang="it-IT" sz="1400" dirty="0">
                <a:latin typeface="Garamond" pitchFamily="18" charset="0"/>
              </a:rPr>
            </a:br>
            <a:r>
              <a:rPr lang="it-IT" sz="1400" dirty="0">
                <a:latin typeface="Garamond" pitchFamily="18" charset="0"/>
              </a:rPr>
              <a:t>La prima distinzione importante è considerare se la somministrazione di alimenti e bevande è fatta nei confronti di soci dell’associazione e tesserati all’ente cui l’associazione è affiliata oppure se è fatta verso qualsiasi persona.</a:t>
            </a:r>
            <a:br>
              <a:rPr lang="it-IT" sz="1400" dirty="0">
                <a:latin typeface="Garamond" pitchFamily="18" charset="0"/>
              </a:rPr>
            </a:br>
            <a:br>
              <a:rPr lang="it-IT" sz="1400" dirty="0">
                <a:latin typeface="Garamond" pitchFamily="18" charset="0"/>
              </a:rPr>
            </a:br>
            <a:r>
              <a:rPr lang="it-IT" sz="1400" b="1" dirty="0">
                <a:latin typeface="Garamond" pitchFamily="18" charset="0"/>
              </a:rPr>
              <a:t>Per somministrare alimenti e bevande ai soli soci o tesserati di associazioni affiliate</a:t>
            </a:r>
            <a:r>
              <a:rPr lang="it-IT" sz="1400" dirty="0">
                <a:latin typeface="Garamond" pitchFamily="18" charset="0"/>
              </a:rPr>
              <a:t>: è possibile farlo </a:t>
            </a:r>
            <a:r>
              <a:rPr lang="it-IT" sz="1400" b="1" dirty="0">
                <a:latin typeface="Garamond" pitchFamily="18" charset="0"/>
              </a:rPr>
              <a:t>solo se la proloco è affiliata ad un’APS </a:t>
            </a:r>
            <a:r>
              <a:rPr lang="it-IT" sz="1400" dirty="0">
                <a:latin typeface="Garamond" pitchFamily="18" charset="0"/>
              </a:rPr>
              <a:t>nazionale riconosciuta dal Ministero degli Interni, attraverso la quale si può inoltrare, al Comune dove destinatario della sede della somministrazione, la Segnalazione Certificata di inizio attività (</a:t>
            </a:r>
            <a:r>
              <a:rPr lang="it-IT" sz="1400" dirty="0" err="1">
                <a:latin typeface="Garamond" pitchFamily="18" charset="0"/>
              </a:rPr>
              <a:t>S.C.I.A.</a:t>
            </a:r>
            <a:r>
              <a:rPr lang="it-IT" sz="1400" dirty="0">
                <a:latin typeface="Garamond" pitchFamily="18" charset="0"/>
              </a:rPr>
              <a:t>). Si tratterà in questo caso di </a:t>
            </a:r>
            <a:r>
              <a:rPr lang="it-IT" sz="1400" b="1" u="sng" dirty="0">
                <a:latin typeface="Garamond" pitchFamily="18" charset="0"/>
              </a:rPr>
              <a:t>attività </a:t>
            </a:r>
            <a:r>
              <a:rPr lang="it-IT" sz="1400" b="1" u="sng" dirty="0" err="1">
                <a:latin typeface="Garamond" pitchFamily="18" charset="0"/>
              </a:rPr>
              <a:t>decommercializzata</a:t>
            </a:r>
            <a:r>
              <a:rPr lang="it-IT" sz="1400" dirty="0">
                <a:latin typeface="Garamond" pitchFamily="18" charset="0"/>
              </a:rPr>
              <a:t>, </a:t>
            </a:r>
            <a:r>
              <a:rPr lang="it-IT" sz="1400" b="1" u="sng" dirty="0">
                <a:latin typeface="Garamond" pitchFamily="18" charset="0"/>
              </a:rPr>
              <a:t>esentasse</a:t>
            </a:r>
            <a:r>
              <a:rPr lang="it-IT" sz="1400" dirty="0">
                <a:latin typeface="Garamond" pitchFamily="18" charset="0"/>
              </a:rPr>
              <a:t>. </a:t>
            </a:r>
            <a:br>
              <a:rPr lang="it-IT" sz="1400" dirty="0">
                <a:latin typeface="Garamond" pitchFamily="18" charset="0"/>
              </a:rPr>
            </a:br>
            <a:br>
              <a:rPr lang="it-IT" sz="1400" dirty="0">
                <a:latin typeface="Garamond" pitchFamily="18" charset="0"/>
              </a:rPr>
            </a:br>
            <a:r>
              <a:rPr lang="it-IT" sz="1400" b="1" dirty="0">
                <a:latin typeface="Garamond" pitchFamily="18" charset="0"/>
              </a:rPr>
              <a:t>Per somministrare alimenti e bevande ai NON soci</a:t>
            </a:r>
            <a:r>
              <a:rPr lang="it-IT" sz="1400" dirty="0">
                <a:latin typeface="Garamond" pitchFamily="18" charset="0"/>
              </a:rPr>
              <a:t>: serve avere la licenza temporanea da parte del Comune sede dell’evento (anche questa rilasciata attraverso SCIA). </a:t>
            </a:r>
            <a:r>
              <a:rPr lang="it-IT" sz="1400" b="1" dirty="0">
                <a:latin typeface="Garamond" pitchFamily="18" charset="0"/>
              </a:rPr>
              <a:t>Si tratterà di attività COMMERCIALE che deve essere tassata (salvo sia somministrazione temporanea all’interno dei 2 eventi annuali di raccolta fondi)</a:t>
            </a:r>
            <a:r>
              <a:rPr lang="it-IT" sz="1400" dirty="0">
                <a:latin typeface="Garamond" pitchFamily="18" charset="0"/>
              </a:rPr>
              <a:t> ma che può rientrare anche nel regime della 398/1991.</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490882" cy="1224136"/>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pPr fontAlgn="base"/>
            <a:br>
              <a:rPr lang="it-IT" sz="1400" b="1" dirty="0"/>
            </a:br>
            <a:r>
              <a:rPr lang="it-IT" sz="1400" b="1" dirty="0">
                <a:latin typeface="Garamond" pitchFamily="18" charset="0"/>
              </a:rPr>
              <a:t>IL RISPETTO DELLE NORME IGIENICO SANITARIE</a:t>
            </a:r>
            <a:br>
              <a:rPr lang="it-IT" sz="1400" dirty="0">
                <a:latin typeface="Garamond" pitchFamily="18" charset="0"/>
              </a:rPr>
            </a:br>
            <a:r>
              <a:rPr lang="it-IT" sz="1400" dirty="0">
                <a:latin typeface="Garamond" pitchFamily="18" charset="0"/>
              </a:rPr>
              <a:t>Anche in questo caso è necessario dividere gli obblighi a seconda di due diversi tipi di attività:</a:t>
            </a:r>
            <a:br>
              <a:rPr lang="it-IT" sz="1400" dirty="0">
                <a:latin typeface="Garamond" pitchFamily="18" charset="0"/>
              </a:rPr>
            </a:br>
            <a:br>
              <a:rPr lang="it-IT" sz="1400" dirty="0">
                <a:latin typeface="Garamond" pitchFamily="18" charset="0"/>
              </a:rPr>
            </a:br>
            <a:r>
              <a:rPr lang="it-IT" sz="1400" dirty="0">
                <a:latin typeface="Garamond" pitchFamily="18" charset="0"/>
              </a:rPr>
              <a:t>• </a:t>
            </a:r>
            <a:r>
              <a:rPr lang="it-IT" sz="1400" b="1" dirty="0">
                <a:latin typeface="Garamond" pitchFamily="18" charset="0"/>
              </a:rPr>
              <a:t>Preparare</a:t>
            </a:r>
            <a:r>
              <a:rPr lang="it-IT" sz="1400" dirty="0">
                <a:latin typeface="Garamond" pitchFamily="18" charset="0"/>
              </a:rPr>
              <a:t> Alimenti e Bevande</a:t>
            </a:r>
            <a:br>
              <a:rPr lang="it-IT" sz="1400" dirty="0">
                <a:latin typeface="Garamond" pitchFamily="18" charset="0"/>
              </a:rPr>
            </a:br>
            <a:r>
              <a:rPr lang="it-IT" sz="1400" dirty="0">
                <a:latin typeface="Garamond" pitchFamily="18" charset="0"/>
              </a:rPr>
              <a:t>• </a:t>
            </a:r>
            <a:r>
              <a:rPr lang="it-IT" sz="1400" b="1" dirty="0">
                <a:latin typeface="Garamond" pitchFamily="18" charset="0"/>
              </a:rPr>
              <a:t>Somministrare</a:t>
            </a:r>
            <a:r>
              <a:rPr lang="it-IT" sz="1400" dirty="0">
                <a:latin typeface="Garamond" pitchFamily="18" charset="0"/>
              </a:rPr>
              <a:t> Alimenti e Bevande</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096344" cy="108578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pPr fontAlgn="base"/>
            <a:br>
              <a:rPr lang="it-IT" sz="1400" b="1" dirty="0"/>
            </a:br>
            <a:br>
              <a:rPr lang="it-IT" sz="1400" b="1" dirty="0"/>
            </a:br>
            <a:r>
              <a:rPr lang="it-IT" sz="1400" b="1" dirty="0">
                <a:latin typeface="Garamond" pitchFamily="18" charset="0"/>
              </a:rPr>
              <a:t>PREPARARE</a:t>
            </a:r>
            <a:r>
              <a:rPr lang="it-IT" sz="1400" dirty="0">
                <a:latin typeface="Garamond" pitchFamily="18" charset="0"/>
              </a:rPr>
              <a:t> ALIMENTI E BEVANDE</a:t>
            </a:r>
            <a:br>
              <a:rPr lang="it-IT" sz="1400" dirty="0">
                <a:latin typeface="Garamond" pitchFamily="18" charset="0"/>
              </a:rPr>
            </a:br>
            <a:r>
              <a:rPr lang="it-IT" sz="1400" dirty="0">
                <a:latin typeface="Garamond" pitchFamily="18" charset="0"/>
              </a:rPr>
              <a:t>Per questo tipo di attività è possibile per l’associazione:</a:t>
            </a:r>
            <a:br>
              <a:rPr lang="it-IT" sz="1400" dirty="0">
                <a:latin typeface="Garamond" pitchFamily="18" charset="0"/>
              </a:rPr>
            </a:br>
            <a:r>
              <a:rPr lang="it-IT" sz="1400" dirty="0">
                <a:latin typeface="Garamond" pitchFamily="18" charset="0"/>
              </a:rPr>
              <a:t>1. Usare un catering esterno;</a:t>
            </a:r>
            <a:br>
              <a:rPr lang="it-IT" sz="1400" dirty="0">
                <a:latin typeface="Garamond" pitchFamily="18" charset="0"/>
              </a:rPr>
            </a:br>
            <a:r>
              <a:rPr lang="it-IT" sz="1400" dirty="0">
                <a:latin typeface="Garamond" pitchFamily="18" charset="0"/>
              </a:rPr>
              <a:t>2. Usare solo prodotti confezionati e sigillati;</a:t>
            </a:r>
            <a:br>
              <a:rPr lang="it-IT" sz="1400" dirty="0">
                <a:latin typeface="Garamond" pitchFamily="18" charset="0"/>
              </a:rPr>
            </a:br>
            <a:r>
              <a:rPr lang="it-IT" sz="1400" dirty="0">
                <a:latin typeface="Garamond" pitchFamily="18" charset="0"/>
              </a:rPr>
              <a:t>3. Usare prodotti cucinati in loco dall’associazione;</a:t>
            </a:r>
            <a:br>
              <a:rPr lang="it-IT" sz="1400" dirty="0">
                <a:latin typeface="Garamond" pitchFamily="18" charset="0"/>
              </a:rPr>
            </a:br>
            <a:r>
              <a:rPr lang="it-IT" sz="1400" dirty="0">
                <a:latin typeface="Garamond" pitchFamily="18" charset="0"/>
              </a:rPr>
              <a:t>4. Usare prodotti cucinati a casa dai volontari.</a:t>
            </a:r>
            <a:br>
              <a:rPr lang="it-IT" sz="1400" dirty="0">
                <a:latin typeface="Garamond" pitchFamily="18" charset="0"/>
              </a:rPr>
            </a:br>
            <a:r>
              <a:rPr lang="it-IT" sz="1400" dirty="0">
                <a:latin typeface="Garamond" pitchFamily="18" charset="0"/>
              </a:rPr>
              <a:t>Vediamo nel dettaglio:</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168352" cy="111103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pPr fontAlgn="base"/>
            <a:br>
              <a:rPr lang="it-IT" sz="1400" b="1" dirty="0"/>
            </a:br>
            <a:r>
              <a:rPr lang="it-IT" sz="1400" b="1" dirty="0">
                <a:latin typeface="Garamond" pitchFamily="18" charset="0"/>
              </a:rPr>
              <a:t>Usare un catering esterno</a:t>
            </a:r>
            <a:br>
              <a:rPr lang="it-IT" sz="1400" dirty="0">
                <a:latin typeface="Garamond" pitchFamily="18" charset="0"/>
              </a:rPr>
            </a:br>
            <a:r>
              <a:rPr lang="it-IT" sz="1400" dirty="0">
                <a:latin typeface="Garamond" pitchFamily="18" charset="0"/>
              </a:rPr>
              <a:t>Tutti gli obblighi di carattere igienico sanitario sono a carico dell’Azienda esterna. Il Presidente dell’associazione in questo caso non ha alcun obbligo.</a:t>
            </a:r>
            <a:br>
              <a:rPr lang="it-IT" sz="1400" dirty="0">
                <a:latin typeface="Garamond" pitchFamily="18" charset="0"/>
              </a:rPr>
            </a:br>
            <a:br>
              <a:rPr lang="it-IT" sz="1400" b="1" dirty="0">
                <a:latin typeface="Garamond" pitchFamily="18" charset="0"/>
              </a:rPr>
            </a:br>
            <a:r>
              <a:rPr lang="it-IT" sz="1400" b="1" dirty="0">
                <a:latin typeface="Garamond" pitchFamily="18" charset="0"/>
              </a:rPr>
              <a:t>Usare solo prodotti confezionati e sigillati</a:t>
            </a:r>
            <a:br>
              <a:rPr lang="it-IT" sz="1400" dirty="0">
                <a:latin typeface="Garamond" pitchFamily="18" charset="0"/>
              </a:rPr>
            </a:br>
            <a:r>
              <a:rPr lang="it-IT" sz="1400" dirty="0">
                <a:latin typeface="Garamond" pitchFamily="18" charset="0"/>
              </a:rPr>
              <a:t>E’ indispensabile conservare tutte le fatture di acquisto ed anche le confezioni vuote (per qualche giorno, non per gli anni a venire). Nel caso dovesse andare qualcosa storto, la fattura pagata e la confezione vuota (con riportata la data di scadenza e tutte le altre informazioni necessarie) scaricherà le responsabilità dal Presidente dell’Associazione al responsabile legale dell’azienda fornitrice.</a:t>
            </a:r>
            <a:br>
              <a:rPr lang="it-IT" sz="1400" dirty="0">
                <a:latin typeface="Garamond" pitchFamily="18" charset="0"/>
              </a:rPr>
            </a:br>
            <a:br>
              <a:rPr lang="it-IT" sz="1400" b="1"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490882" cy="1224136"/>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90863"/>
          </a:xfrm>
        </p:spPr>
        <p:txBody>
          <a:bodyPr>
            <a:noAutofit/>
          </a:bodyPr>
          <a:lstStyle/>
          <a:p>
            <a:pPr fontAlgn="base"/>
            <a:r>
              <a:rPr lang="it-IT" sz="1400" b="1" dirty="0">
                <a:latin typeface="Garamond" pitchFamily="18" charset="0"/>
              </a:rPr>
              <a:t>Usare prodotti cucinati in loco dall’associazione</a:t>
            </a:r>
            <a:br>
              <a:rPr lang="it-IT" sz="1400" dirty="0">
                <a:latin typeface="Garamond" pitchFamily="18" charset="0"/>
              </a:rPr>
            </a:br>
            <a:r>
              <a:rPr lang="it-IT" sz="1400" dirty="0">
                <a:latin typeface="Garamond" pitchFamily="18" charset="0"/>
              </a:rPr>
              <a:t>Anche in questo caso sarà indispensabile conservare tutte le fatture di acquisto ed anche le confezioni vuote delle materie prime che si utilizzano, inoltre è necessario essere certi che tutta l’attrezzatura che viene utilizzata e il personale addetto alla preparazione, rispettino le norme igienico sanitarie locali.</a:t>
            </a:r>
            <a:br>
              <a:rPr lang="it-IT" sz="1400" dirty="0">
                <a:latin typeface="Garamond" pitchFamily="18" charset="0"/>
              </a:rPr>
            </a:br>
            <a:br>
              <a:rPr lang="it-IT" sz="1400" dirty="0">
                <a:latin typeface="Garamond" pitchFamily="18" charset="0"/>
              </a:rPr>
            </a:br>
            <a:r>
              <a:rPr lang="it-IT" sz="1400" i="1" dirty="0">
                <a:latin typeface="Garamond" pitchFamily="18" charset="0"/>
              </a:rPr>
              <a:t>I locali di preparazione</a:t>
            </a:r>
            <a:r>
              <a:rPr lang="it-IT" sz="1400" dirty="0">
                <a:latin typeface="Garamond" pitchFamily="18" charset="0"/>
              </a:rPr>
              <a:t>: devono essere a norma igienico sanitaria. Quindi, ad esempio, devono avere un bagno ed un locale spogliatoio esclusivo per il personale, oltre ad una serie di altri dettagli indispensabili.</a:t>
            </a:r>
            <a:br>
              <a:rPr lang="it-IT" sz="1400" dirty="0">
                <a:latin typeface="Garamond" pitchFamily="18" charset="0"/>
              </a:rPr>
            </a:br>
            <a:br>
              <a:rPr lang="it-IT" sz="1400" dirty="0">
                <a:latin typeface="Garamond" pitchFamily="18" charset="0"/>
              </a:rPr>
            </a:br>
            <a:r>
              <a:rPr lang="it-IT" sz="1400" i="1" dirty="0">
                <a:latin typeface="Garamond" pitchFamily="18" charset="0"/>
              </a:rPr>
              <a:t>Le attrezzature</a:t>
            </a:r>
            <a:r>
              <a:rPr lang="it-IT" sz="1400" dirty="0">
                <a:latin typeface="Garamond" pitchFamily="18" charset="0"/>
              </a:rPr>
              <a:t>: frigo con termometri per il controllo e la registrazione periodica delle temperature, banconi in acciaio inox con bordi saldati e non accostati, </a:t>
            </a:r>
            <a:r>
              <a:rPr lang="it-IT" sz="1400" dirty="0" err="1">
                <a:latin typeface="Garamond" pitchFamily="18" charset="0"/>
              </a:rPr>
              <a:t>piastrellature</a:t>
            </a:r>
            <a:r>
              <a:rPr lang="it-IT" sz="1400" dirty="0">
                <a:latin typeface="Garamond" pitchFamily="18" charset="0"/>
              </a:rPr>
              <a:t>, cappe aspiranti, ripiani a più di 50cm di altezza dal pavimento, ecc. </a:t>
            </a:r>
            <a:br>
              <a:rPr lang="it-IT" sz="1400" dirty="0">
                <a:latin typeface="Garamond" pitchFamily="18" charset="0"/>
              </a:rPr>
            </a:br>
            <a:r>
              <a:rPr lang="it-IT" sz="1400" i="1" dirty="0">
                <a:latin typeface="Garamond" pitchFamily="18" charset="0"/>
              </a:rPr>
              <a:t>Il personale</a:t>
            </a:r>
            <a:r>
              <a:rPr lang="it-IT" sz="1400" dirty="0">
                <a:latin typeface="Garamond" pitchFamily="18" charset="0"/>
              </a:rPr>
              <a:t>: a seconda delle lavorazioni possono servire buste per i capelli, soprascarpe, </a:t>
            </a:r>
            <a:r>
              <a:rPr lang="it-IT" sz="1400" dirty="0" err="1">
                <a:latin typeface="Garamond" pitchFamily="18" charset="0"/>
              </a:rPr>
              <a:t>mascherine…</a:t>
            </a:r>
            <a:r>
              <a:rPr lang="it-IT" sz="1400" dirty="0">
                <a:latin typeface="Garamond" pitchFamily="18" charset="0"/>
              </a:rPr>
              <a:t> o solo le mani e le unghie pulite. E’ necessario che il personale frequenti un corso apposito </a:t>
            </a:r>
            <a:br>
              <a:rPr lang="it-IT" sz="1400" dirty="0">
                <a:latin typeface="Garamond" pitchFamily="18" charset="0"/>
              </a:rPr>
            </a:br>
            <a:br>
              <a:rPr lang="it-IT" sz="1400" dirty="0">
                <a:latin typeface="Garamond" pitchFamily="18" charset="0"/>
              </a:rPr>
            </a:br>
            <a:r>
              <a:rPr lang="it-IT" sz="1400" dirty="0">
                <a:latin typeface="Garamond" pitchFamily="18" charset="0"/>
              </a:rPr>
              <a:t>I prodotti alimentari posti in vendita o somministrati dovranno poi essere muniti di apposito cartellino degli ingredienti con evidenziati gli eventuali allergeni utilizzati, dovranno essere tenuti a non meno di 50cm da terra, conservati al pulito e nel rispetto del ciclo del freddo se richiesto, ecc.</a:t>
            </a:r>
          </a:p>
        </p:txBody>
      </p:sp>
      <p:pic>
        <p:nvPicPr>
          <p:cNvPr id="4" name="Immagine 3" descr="21112017_368744_LAV1(F).JPG"/>
          <p:cNvPicPr>
            <a:picLocks noChangeAspect="1"/>
          </p:cNvPicPr>
          <p:nvPr/>
        </p:nvPicPr>
        <p:blipFill>
          <a:blip r:embed="rId2" cstate="print"/>
          <a:stretch>
            <a:fillRect/>
          </a:stretch>
        </p:blipFill>
        <p:spPr>
          <a:xfrm>
            <a:off x="179512" y="260648"/>
            <a:ext cx="3285536" cy="115212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4106887"/>
          </a:xfrm>
        </p:spPr>
        <p:txBody>
          <a:bodyPr>
            <a:noAutofit/>
          </a:bodyPr>
          <a:lstStyle/>
          <a:p>
            <a:r>
              <a:rPr lang="it-IT" sz="2400" dirty="0">
                <a:latin typeface="Garamond" pitchFamily="18" charset="0"/>
              </a:rPr>
              <a:t>norme non derogabili per diventare APS in quanto previsto dalla presente legge</a:t>
            </a:r>
            <a:br>
              <a:rPr lang="it-IT" sz="1600" dirty="0">
                <a:latin typeface="Garamond" pitchFamily="18" charset="0"/>
              </a:rPr>
            </a:br>
            <a:endParaRPr lang="it-IT" sz="16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90863"/>
          </a:xfrm>
        </p:spPr>
        <p:txBody>
          <a:bodyPr>
            <a:noAutofit/>
          </a:bodyPr>
          <a:lstStyle/>
          <a:p>
            <a:pPr fontAlgn="base"/>
            <a:r>
              <a:rPr lang="it-IT" sz="1400" b="1" dirty="0">
                <a:latin typeface="Garamond" pitchFamily="18" charset="0"/>
              </a:rPr>
              <a:t>Usare prodotti cucinati a casa dai volontari</a:t>
            </a:r>
            <a:br>
              <a:rPr lang="it-IT" sz="1400" dirty="0">
                <a:latin typeface="Garamond" pitchFamily="18" charset="0"/>
              </a:rPr>
            </a:br>
            <a:r>
              <a:rPr lang="it-IT" sz="1400" dirty="0">
                <a:latin typeface="Garamond" pitchFamily="18" charset="0"/>
              </a:rPr>
              <a:t>NON POSSONO ESSERE PRODOTTI PER LA SOMMINISTRAZIONE tutti gli  alimenti di origine animale (carne e prodotti a base di carne, selvaggina, latte e prodotti a base di latte, uova e </a:t>
            </a:r>
            <a:r>
              <a:rPr lang="it-IT" sz="1400" dirty="0" err="1">
                <a:latin typeface="Garamond" pitchFamily="18" charset="0"/>
              </a:rPr>
              <a:t>ovoprodotti</a:t>
            </a:r>
            <a:r>
              <a:rPr lang="it-IT" sz="1400" dirty="0">
                <a:latin typeface="Garamond" pitchFamily="18" charset="0"/>
              </a:rPr>
              <a:t>, prodotti della pesca e derivati trasformati, molluschi bivalvi vivi, gelatina e collagene). </a:t>
            </a:r>
            <a:br>
              <a:rPr lang="it-IT" sz="1400" dirty="0">
                <a:latin typeface="Garamond" pitchFamily="18" charset="0"/>
              </a:rPr>
            </a:br>
            <a:br>
              <a:rPr lang="it-IT" sz="1400" dirty="0">
                <a:latin typeface="Garamond" pitchFamily="18" charset="0"/>
              </a:rPr>
            </a:br>
            <a:r>
              <a:rPr lang="it-IT" sz="1400" dirty="0">
                <a:latin typeface="Garamond" pitchFamily="18" charset="0"/>
              </a:rPr>
              <a:t>POSSONO ESSERE PRODOTTI PER LA SOMMINISTRAZIONE:  tutti gli alimenti compresi in un unico genere merceologico, ad esempio: gastronomia, pasticceria, prodotti da forno, ecc. come ad esempio: pasticceria secca, pane, </a:t>
            </a:r>
            <a:r>
              <a:rPr lang="it-IT" sz="1400" dirty="0" err="1">
                <a:latin typeface="Garamond" pitchFamily="18" charset="0"/>
              </a:rPr>
              <a:t>crackers</a:t>
            </a:r>
            <a:r>
              <a:rPr lang="it-IT" sz="1400" dirty="0">
                <a:latin typeface="Garamond" pitchFamily="18" charset="0"/>
              </a:rPr>
              <a:t>, pizze, salatini, riso freddo, zuppe, lasagne, farro freddo, pasta fresca o essiccata, pasta all’uovo, pasticceria fresca, cioccolato, conserve dolci e salate,…</a:t>
            </a:r>
            <a:br>
              <a:rPr lang="it-IT" sz="1400" dirty="0">
                <a:latin typeface="Garamond" pitchFamily="18" charset="0"/>
              </a:rPr>
            </a:br>
            <a:r>
              <a:rPr lang="it-IT" sz="1400" dirty="0">
                <a:latin typeface="Garamond" pitchFamily="18" charset="0"/>
              </a:rPr>
              <a:t>Il tipo di produzione prescelta va dichiarata con la apposita SCIA (Segnalazione Certificata d’Inizio Attività).</a:t>
            </a:r>
            <a:br>
              <a:rPr lang="it-IT" sz="1400" dirty="0">
                <a:latin typeface="Garamond" pitchFamily="18" charset="0"/>
              </a:rPr>
            </a:br>
            <a:br>
              <a:rPr lang="it-IT" sz="1400" dirty="0">
                <a:latin typeface="Garamond" pitchFamily="18" charset="0"/>
              </a:rPr>
            </a:br>
            <a:r>
              <a:rPr lang="it-IT" sz="1400" dirty="0">
                <a:latin typeface="Garamond" pitchFamily="18" charset="0"/>
              </a:rPr>
              <a:t>I LOCALI PER LA PRODUZIONE </a:t>
            </a:r>
            <a:r>
              <a:rPr lang="it-IT" sz="1400" dirty="0" err="1">
                <a:latin typeface="Garamond" pitchFamily="18" charset="0"/>
              </a:rPr>
              <a:t>DI</a:t>
            </a:r>
            <a:r>
              <a:rPr lang="it-IT" sz="1400" dirty="0">
                <a:latin typeface="Garamond" pitchFamily="18" charset="0"/>
              </a:rPr>
              <a:t> QUESTI ALIMENTI FATTI IN CASA richiesti dall’autorità sanitaria sono: o un locale cucina diverso da quello usato per la propria famiglia, o, previa valutazione dell’autorità sanitaria locale, l’allestimento della cucina in uno spazio separato all’interno di un altro locale con i requisiti previsti.</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168352" cy="111103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90863"/>
          </a:xfrm>
        </p:spPr>
        <p:txBody>
          <a:bodyPr>
            <a:noAutofit/>
          </a:bodyPr>
          <a:lstStyle/>
          <a:p>
            <a:pPr fontAlgn="base"/>
            <a:r>
              <a:rPr lang="it-IT" sz="1400" dirty="0">
                <a:latin typeface="Garamond" pitchFamily="18" charset="0"/>
              </a:rPr>
              <a:t> inoltre l’ultimo requisito essenziale è avere Bagno familiare dotato di antibagno o disimpegno, asciugamani monouso e rubinetto a comando non manuale (pedale, fotocellula o sistemi </a:t>
            </a:r>
            <a:r>
              <a:rPr lang="it-IT" sz="1400" dirty="0" err="1">
                <a:latin typeface="Garamond" pitchFamily="18" charset="0"/>
              </a:rPr>
              <a:t>simili…</a:t>
            </a:r>
            <a:r>
              <a:rPr lang="it-IT" sz="1400" dirty="0">
                <a:latin typeface="Garamond" pitchFamily="18" charset="0"/>
              </a:rPr>
              <a:t>). </a:t>
            </a:r>
            <a:br>
              <a:rPr lang="it-IT" sz="1400" dirty="0">
                <a:latin typeface="Garamond" pitchFamily="18" charset="0"/>
              </a:rPr>
            </a:br>
            <a:br>
              <a:rPr lang="it-IT" sz="1400" dirty="0">
                <a:latin typeface="Garamond" pitchFamily="18" charset="0"/>
              </a:rPr>
            </a:br>
            <a:r>
              <a:rPr lang="it-IT" sz="1400" dirty="0">
                <a:latin typeface="Garamond" pitchFamily="18" charset="0"/>
              </a:rPr>
              <a:t>Ma chi voglia produrre cibo in casa da portare a questi eventi difficilmente dispone di un’altra cucina: viene data così la possibilità, previa valutazione da parte dell’ASL locale, di organizzare e attrezzare la cucina di casa per far convivere la produzione destinata all’Evento, con la preparazione del cibo quotidiano per la famiglia. Si tratta quindi di definire delle procedure organizzative che, relativamente agli alimenti che si sceglie di produrre, dimostrino che la gestione della produzione destinata alla garantisce sicurezza alimentare pur convivendo nello stesso locale dove si cucina per la famiglia.</a:t>
            </a:r>
            <a:br>
              <a:rPr lang="it-IT" sz="1400" dirty="0">
                <a:latin typeface="Garamond" pitchFamily="18" charset="0"/>
              </a:rPr>
            </a:br>
            <a:br>
              <a:rPr lang="it-IT" sz="1400" dirty="0">
                <a:latin typeface="Garamond" pitchFamily="18" charset="0"/>
              </a:rPr>
            </a:br>
            <a:r>
              <a:rPr lang="it-IT" sz="1400" dirty="0">
                <a:latin typeface="Garamond" pitchFamily="18" charset="0"/>
              </a:rPr>
              <a:t>Per produrre e vendere alimenti fatti in casa è necessario mettere in atto procedure di “gestione della sicurezza alimentare” basate sui principi del sistema HACCP (analisi dei rischi e controllo dei punti critici). In pratica , questo significa che è necessario disporre di un modo di procedere definito che vi consenta di gestire i “rischi” rispetto alla possibilità che il vostro cibo venga contaminato.</a:t>
            </a:r>
            <a:br>
              <a:rPr lang="it-IT" sz="1400" dirty="0">
                <a:latin typeface="Garamond" pitchFamily="18" charset="0"/>
              </a:rPr>
            </a:br>
            <a:r>
              <a:rPr lang="it-IT" sz="1400" dirty="0">
                <a:latin typeface="Garamond" pitchFamily="18" charset="0"/>
              </a:rPr>
              <a:t>I Prodotti poi dovranno rispettare sia le normative riguardo l’Etichettatura che la Rintracciabilità.</a:t>
            </a:r>
          </a:p>
        </p:txBody>
      </p:sp>
      <p:pic>
        <p:nvPicPr>
          <p:cNvPr id="4" name="Immagine 3" descr="21112017_368744_LAV1(F).JPG"/>
          <p:cNvPicPr>
            <a:picLocks noChangeAspect="1"/>
          </p:cNvPicPr>
          <p:nvPr/>
        </p:nvPicPr>
        <p:blipFill>
          <a:blip r:embed="rId2" cstate="print"/>
          <a:stretch>
            <a:fillRect/>
          </a:stretch>
        </p:blipFill>
        <p:spPr>
          <a:xfrm>
            <a:off x="179512" y="260648"/>
            <a:ext cx="3285536" cy="115212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90863"/>
          </a:xfrm>
        </p:spPr>
        <p:txBody>
          <a:bodyPr>
            <a:noAutofit/>
          </a:bodyPr>
          <a:lstStyle/>
          <a:p>
            <a:pPr fontAlgn="base"/>
            <a:br>
              <a:rPr lang="it-IT" sz="1400" dirty="0"/>
            </a:br>
            <a:r>
              <a:rPr lang="it-IT" sz="1400" b="1" i="1" dirty="0">
                <a:latin typeface="Garamond" pitchFamily="18" charset="0"/>
              </a:rPr>
              <a:t>ETICHETTATURA</a:t>
            </a:r>
            <a:br>
              <a:rPr lang="it-IT" sz="1400" dirty="0">
                <a:latin typeface="Garamond" pitchFamily="18" charset="0"/>
              </a:rPr>
            </a:br>
            <a:r>
              <a:rPr lang="it-IT" sz="1400" dirty="0">
                <a:latin typeface="Garamond" pitchFamily="18" charset="0"/>
              </a:rPr>
              <a:t>L’etichettatura serve ad assicurare la corretta e trasparente informazione ai consumatori. Perciò è nell’interesse di chi produce, per certificare la qualità del suo prodotto e del suo modo di operare, redigere ed apporre delle etichette a norma di legge. </a:t>
            </a:r>
            <a:br>
              <a:rPr lang="it-IT" sz="1400" b="1" i="1" dirty="0">
                <a:latin typeface="Garamond" pitchFamily="18" charset="0"/>
              </a:rPr>
            </a:br>
            <a:br>
              <a:rPr lang="it-IT" sz="1400" b="1" i="1" dirty="0">
                <a:latin typeface="Garamond" pitchFamily="18" charset="0"/>
              </a:rPr>
            </a:br>
            <a:r>
              <a:rPr lang="it-IT" sz="1400" b="1" i="1" dirty="0">
                <a:latin typeface="Garamond" pitchFamily="18" charset="0"/>
              </a:rPr>
              <a:t>RINTRACCIABILITÀ</a:t>
            </a:r>
            <a:br>
              <a:rPr lang="it-IT" sz="1400" dirty="0">
                <a:latin typeface="Garamond" pitchFamily="18" charset="0"/>
              </a:rPr>
            </a:br>
            <a:r>
              <a:rPr lang="it-IT" sz="1400" dirty="0">
                <a:latin typeface="Garamond" pitchFamily="18" charset="0"/>
              </a:rPr>
              <a:t>La finalità di questo regolamento è sempre ovviamente la tutela della salute umana e degli interessi dei consumatori: sapere da dove arrivano gli ingredienti, per farla facile, è molto utile nel caso dovesse succedere qualcosa.</a:t>
            </a:r>
            <a:br>
              <a:rPr lang="it-IT" sz="1400" dirty="0">
                <a:latin typeface="Garamond" pitchFamily="18" charset="0"/>
              </a:rPr>
            </a:br>
            <a:br>
              <a:rPr lang="it-IT" sz="1400" dirty="0">
                <a:latin typeface="Garamond" pitchFamily="18" charset="0"/>
              </a:rPr>
            </a:br>
            <a:r>
              <a:rPr lang="it-IT" sz="1400" b="1" dirty="0">
                <a:latin typeface="Garamond" pitchFamily="18" charset="0"/>
              </a:rPr>
              <a:t>SOMMINISTRARE</a:t>
            </a:r>
            <a:r>
              <a:rPr lang="it-IT" sz="1400" dirty="0">
                <a:latin typeface="Garamond" pitchFamily="18" charset="0"/>
              </a:rPr>
              <a:t> ALIMENTI E BEVANDE</a:t>
            </a:r>
            <a:br>
              <a:rPr lang="it-IT" sz="1400" dirty="0">
                <a:latin typeface="Garamond" pitchFamily="18" charset="0"/>
              </a:rPr>
            </a:br>
            <a:r>
              <a:rPr lang="it-IT" sz="1400" dirty="0">
                <a:latin typeface="Garamond" pitchFamily="18" charset="0"/>
              </a:rPr>
              <a:t>Identicamente a quanto specificato sopra per il personale addetto alla preparazione, anche gli addetti alla somministrazione sono soggetti alle medesime prescrizioni (frequenza corso e accorgimenti di protezione/pulizia).</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90863"/>
          </a:xfrm>
        </p:spPr>
        <p:txBody>
          <a:bodyPr>
            <a:noAutofit/>
          </a:bodyPr>
          <a:lstStyle/>
          <a:p>
            <a:pPr fontAlgn="base"/>
            <a:br>
              <a:rPr lang="it-IT" sz="1400" dirty="0"/>
            </a:br>
            <a:r>
              <a:rPr lang="it-IT" sz="1400" b="1" i="1" dirty="0">
                <a:latin typeface="Garamond" pitchFamily="18" charset="0"/>
              </a:rPr>
              <a:t>Prima di iniziare con le operazioni di compilazione è necessario dotarsi di:</a:t>
            </a:r>
            <a:br>
              <a:rPr lang="it-IT" sz="1400" b="1" i="1" dirty="0">
                <a:latin typeface="Garamond" pitchFamily="18" charset="0"/>
              </a:rPr>
            </a:br>
            <a:r>
              <a:rPr lang="it-IT" sz="1400" b="1" i="1" dirty="0">
                <a:latin typeface="Garamond" pitchFamily="18" charset="0"/>
              </a:rPr>
              <a:t>PEC</a:t>
            </a:r>
            <a:br>
              <a:rPr lang="it-IT" sz="1400" b="1" i="1" dirty="0">
                <a:latin typeface="Garamond" pitchFamily="18" charset="0"/>
              </a:rPr>
            </a:br>
            <a:r>
              <a:rPr lang="it-IT" sz="1400" b="1" i="1" dirty="0">
                <a:latin typeface="Garamond" pitchFamily="18" charset="0"/>
              </a:rPr>
              <a:t>Firma digitale</a:t>
            </a:r>
            <a:br>
              <a:rPr lang="it-IT" sz="1400" b="1" i="1" dirty="0">
                <a:latin typeface="Garamond" pitchFamily="18" charset="0"/>
              </a:rPr>
            </a:br>
            <a:r>
              <a:rPr lang="it-IT" sz="1400" b="1" i="1" dirty="0">
                <a:latin typeface="Garamond" pitchFamily="18" charset="0"/>
              </a:rPr>
              <a:t>e</a:t>
            </a:r>
            <a:br>
              <a:rPr lang="it-IT" sz="1400" b="1" i="1" dirty="0">
                <a:latin typeface="Garamond" pitchFamily="18" charset="0"/>
              </a:rPr>
            </a:br>
            <a:r>
              <a:rPr lang="it-IT" sz="1400" b="1" i="1" dirty="0">
                <a:latin typeface="Garamond" pitchFamily="18" charset="0"/>
              </a:rPr>
              <a:t>in alternativa</a:t>
            </a:r>
            <a:br>
              <a:rPr lang="it-IT" sz="1400" b="1" i="1" dirty="0">
                <a:latin typeface="Garamond" pitchFamily="18" charset="0"/>
              </a:rPr>
            </a:br>
            <a:r>
              <a:rPr lang="it-IT" sz="1400" b="1" i="1" dirty="0">
                <a:latin typeface="Garamond" pitchFamily="18" charset="0"/>
              </a:rPr>
              <a:t>Credenziali sito «impresa in un giorno»</a:t>
            </a:r>
            <a:br>
              <a:rPr lang="it-IT" sz="1400" b="1" i="1" dirty="0">
                <a:latin typeface="Garamond" pitchFamily="18" charset="0"/>
              </a:rPr>
            </a:br>
            <a:r>
              <a:rPr lang="it-IT" sz="1400" b="1" i="1" dirty="0">
                <a:latin typeface="Garamond" pitchFamily="18" charset="0"/>
              </a:rPr>
              <a:t>Identità SPID</a:t>
            </a:r>
            <a:endParaRPr lang="it-IT" sz="1400" dirty="0">
              <a:latin typeface="Garamond" pitchFamily="18" charset="0"/>
            </a:endParaRPr>
          </a:p>
        </p:txBody>
      </p:sp>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Tree>
    <p:extLst>
      <p:ext uri="{BB962C8B-B14F-4D97-AF65-F5344CB8AC3E}">
        <p14:creationId xmlns:p14="http://schemas.microsoft.com/office/powerpoint/2010/main" val="2683145744"/>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890863"/>
          </a:xfrm>
        </p:spPr>
        <p:txBody>
          <a:bodyPr>
            <a:noAutofit/>
          </a:bodyPr>
          <a:lstStyle/>
          <a:p>
            <a:pPr lvl="0" algn="l" eaLnBrk="0" fontAlgn="base" hangingPunct="0">
              <a:spcAft>
                <a:spcPct val="0"/>
              </a:spcAft>
            </a:pPr>
            <a:r>
              <a:rPr lang="it-IT" altLang="it-IT" sz="1400" dirty="0" err="1">
                <a:latin typeface="Arial" panose="020B0604020202020204" pitchFamily="34" charset="0"/>
              </a:rPr>
              <a:t>D.Lgs.</a:t>
            </a:r>
            <a:r>
              <a:rPr lang="it-IT" altLang="it-IT" sz="1400" dirty="0">
                <a:latin typeface="Arial" panose="020B0604020202020204" pitchFamily="34" charset="0"/>
              </a:rPr>
              <a:t> 6.9.2011 n.159 </a:t>
            </a:r>
            <a:r>
              <a:rPr lang="it-IT" altLang="it-IT" sz="1400" dirty="0">
                <a:latin typeface="Arial" panose="020B0604020202020204" pitchFamily="34" charset="0"/>
                <a:hlinkClick r:id="rId3"/>
              </a:rPr>
              <a:t>  </a:t>
            </a:r>
            <a:r>
              <a:rPr lang="it-IT" altLang="it-IT" sz="800" dirty="0">
                <a:latin typeface="Arial" panose="020B0604020202020204" pitchFamily="34" charset="0"/>
              </a:rPr>
              <a:t>C</a:t>
            </a:r>
            <a:r>
              <a:rPr lang="it-IT" altLang="it-IT" sz="1400" dirty="0">
                <a:latin typeface="Arial" panose="020B0604020202020204" pitchFamily="34" charset="0"/>
              </a:rPr>
              <a:t>odice delle leggi antimafia e delle misure di prevenzione, nonché nuove disposizioni in materia di documentazione antimafia a norma degli articoli 1 e 2 della legge 13 agosto 2010, n. 136 (art. 85)</a:t>
            </a:r>
            <a:br>
              <a:rPr lang="it-IT" altLang="it-IT" sz="1400" dirty="0">
                <a:latin typeface="Arial" panose="020B0604020202020204" pitchFamily="34" charset="0"/>
              </a:rPr>
            </a:br>
            <a:br>
              <a:rPr lang="it-IT" altLang="it-IT" sz="1400" dirty="0">
                <a:latin typeface="Arial" panose="020B0604020202020204" pitchFamily="34" charset="0"/>
              </a:rPr>
            </a:br>
            <a:r>
              <a:rPr lang="it-IT" altLang="it-IT" sz="1400" dirty="0" err="1">
                <a:latin typeface="Arial" panose="020B0604020202020204" pitchFamily="34" charset="0"/>
              </a:rPr>
              <a:t>D.Lgs.</a:t>
            </a:r>
            <a:r>
              <a:rPr lang="it-IT" altLang="it-IT" sz="1400" dirty="0">
                <a:latin typeface="Arial" panose="020B0604020202020204" pitchFamily="34" charset="0"/>
              </a:rPr>
              <a:t> n. 59/2010 Attuazione della direttiva 2006/123/CE relativa ai servizi nel mercato interno </a:t>
            </a:r>
            <a:br>
              <a:rPr lang="it-IT" altLang="it-IT" sz="1400" dirty="0">
                <a:latin typeface="Arial" panose="020B0604020202020204" pitchFamily="34" charset="0"/>
              </a:rPr>
            </a:br>
            <a:br>
              <a:rPr lang="it-IT" altLang="it-IT" sz="1400" dirty="0">
                <a:latin typeface="Arial" panose="020B0604020202020204" pitchFamily="34" charset="0"/>
              </a:rPr>
            </a:br>
            <a:r>
              <a:rPr lang="it-IT" altLang="it-IT" sz="1400" dirty="0">
                <a:latin typeface="Arial" panose="020B0604020202020204" pitchFamily="34" charset="0"/>
              </a:rPr>
              <a:t>Regolamento n. 852/2004/CE del Parlamento europeo e del Consiglio sull'igiene dei prodotti alimentari </a:t>
            </a:r>
            <a:br>
              <a:rPr lang="it-IT" altLang="it-IT" sz="1400" dirty="0">
                <a:latin typeface="Arial" panose="020B0604020202020204" pitchFamily="34" charset="0"/>
              </a:rPr>
            </a:br>
            <a:br>
              <a:rPr lang="it-IT" altLang="it-IT" sz="1400" dirty="0">
                <a:latin typeface="Arial" panose="020B0604020202020204" pitchFamily="34" charset="0"/>
              </a:rPr>
            </a:br>
            <a:r>
              <a:rPr lang="it-IT" altLang="it-IT" sz="1400" dirty="0">
                <a:latin typeface="Arial" panose="020B0604020202020204" pitchFamily="34" charset="0"/>
              </a:rPr>
              <a:t>D. Lgs n. 222/2016 Individuazione di procedimenti oggetto di autorizzazione, segnalazione certificata di inizio di </a:t>
            </a:r>
            <a:r>
              <a:rPr lang="it-IT" altLang="it-IT" sz="1400" dirty="0" err="1">
                <a:latin typeface="Arial" panose="020B0604020202020204" pitchFamily="34" charset="0"/>
              </a:rPr>
              <a:t>attivita'</a:t>
            </a:r>
            <a:r>
              <a:rPr lang="it-IT" altLang="it-IT" sz="1400" dirty="0">
                <a:latin typeface="Arial" panose="020B0604020202020204" pitchFamily="34" charset="0"/>
              </a:rPr>
              <a:t> (SCIA), silenzio assenso e comunicazione e di definizione dei regimi amministrativi applicabili a determinate </a:t>
            </a:r>
            <a:r>
              <a:rPr lang="it-IT" altLang="it-IT" sz="1400" dirty="0" err="1">
                <a:latin typeface="Arial" panose="020B0604020202020204" pitchFamily="34" charset="0"/>
              </a:rPr>
              <a:t>attivita'</a:t>
            </a:r>
            <a:r>
              <a:rPr lang="it-IT" altLang="it-IT" sz="1400" dirty="0">
                <a:latin typeface="Arial" panose="020B0604020202020204" pitchFamily="34" charset="0"/>
              </a:rPr>
              <a:t> e procedimenti, ai sensi dell'articolo 5 della legge 7 agosto 2015, n. 124. </a:t>
            </a:r>
            <a:br>
              <a:rPr lang="it-IT" altLang="it-IT" sz="1400" dirty="0">
                <a:latin typeface="Arial" panose="020B0604020202020204" pitchFamily="34" charset="0"/>
              </a:rPr>
            </a:br>
            <a:br>
              <a:rPr lang="it-IT" altLang="it-IT" sz="1400" dirty="0">
                <a:latin typeface="Arial" panose="020B0604020202020204" pitchFamily="34" charset="0"/>
              </a:rPr>
            </a:br>
            <a:r>
              <a:rPr lang="it-IT" altLang="it-IT" sz="1400" dirty="0">
                <a:latin typeface="Arial" panose="020B0604020202020204" pitchFamily="34" charset="0"/>
              </a:rPr>
              <a:t>determinazione regione Basilicata 299/2018</a:t>
            </a:r>
            <a:br>
              <a:rPr lang="it-IT" altLang="it-IT" sz="1400" dirty="0">
                <a:latin typeface="Arial" panose="020B0604020202020204" pitchFamily="34" charset="0"/>
              </a:rPr>
            </a:br>
            <a:br>
              <a:rPr lang="it-IT" sz="1400" dirty="0"/>
            </a:br>
            <a:br>
              <a:rPr lang="it-IT" sz="1400" b="1" i="1"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4"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5"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1028" name="Picture 4" descr="Scarica il testo della normativa">
            <a:hlinkClick r:id="rId3"/>
            <a:extLst>
              <a:ext uri="{FF2B5EF4-FFF2-40B4-BE49-F238E27FC236}">
                <a16:creationId xmlns:a16="http://schemas.microsoft.com/office/drawing/2014/main" id="{7E4B39D4-87B8-4EBD-9F7A-6D5FBB80F9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275" y="-823913"/>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78478"/>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6" name="Immagine 5">
            <a:extLst>
              <a:ext uri="{FF2B5EF4-FFF2-40B4-BE49-F238E27FC236}">
                <a16:creationId xmlns:a16="http://schemas.microsoft.com/office/drawing/2014/main" id="{878B4E7F-2A64-44C8-BFBE-117D42F7FF0F}"/>
              </a:ext>
            </a:extLst>
          </p:cNvPr>
          <p:cNvPicPr>
            <a:picLocks noChangeAspect="1"/>
          </p:cNvPicPr>
          <p:nvPr/>
        </p:nvPicPr>
        <p:blipFill>
          <a:blip r:embed="rId5"/>
          <a:stretch>
            <a:fillRect/>
          </a:stretch>
        </p:blipFill>
        <p:spPr>
          <a:xfrm>
            <a:off x="0" y="1844824"/>
            <a:ext cx="9144000" cy="4699595"/>
          </a:xfrm>
          <a:prstGeom prst="rect">
            <a:avLst/>
          </a:prstGeom>
        </p:spPr>
      </p:pic>
    </p:spTree>
    <p:extLst>
      <p:ext uri="{BB962C8B-B14F-4D97-AF65-F5344CB8AC3E}">
        <p14:creationId xmlns:p14="http://schemas.microsoft.com/office/powerpoint/2010/main" val="177178713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
        <p:nvSpPr>
          <p:cNvPr id="5" name="Titolo 4">
            <a:extLst>
              <a:ext uri="{FF2B5EF4-FFF2-40B4-BE49-F238E27FC236}">
                <a16:creationId xmlns:a16="http://schemas.microsoft.com/office/drawing/2014/main" id="{7F671235-89DA-4779-BB60-0F2C0253D191}"/>
              </a:ext>
            </a:extLst>
          </p:cNvPr>
          <p:cNvSpPr>
            <a:spLocks noGrp="1"/>
          </p:cNvSpPr>
          <p:nvPr>
            <p:ph type="ctrTitle"/>
          </p:nvPr>
        </p:nvSpPr>
        <p:spPr/>
        <p:txBody>
          <a:bodyPr/>
          <a:lstStyle/>
          <a:p>
            <a:endParaRPr lang="it-IT" dirty="0"/>
          </a:p>
        </p:txBody>
      </p:sp>
      <p:pic>
        <p:nvPicPr>
          <p:cNvPr id="2" name="Immagine 1">
            <a:extLst>
              <a:ext uri="{FF2B5EF4-FFF2-40B4-BE49-F238E27FC236}">
                <a16:creationId xmlns:a16="http://schemas.microsoft.com/office/drawing/2014/main" id="{33AE6073-4019-4CE7-A65E-2B1842355910}"/>
              </a:ext>
            </a:extLst>
          </p:cNvPr>
          <p:cNvPicPr>
            <a:picLocks noChangeAspect="1"/>
          </p:cNvPicPr>
          <p:nvPr/>
        </p:nvPicPr>
        <p:blipFill>
          <a:blip r:embed="rId5"/>
          <a:stretch>
            <a:fillRect/>
          </a:stretch>
        </p:blipFill>
        <p:spPr>
          <a:xfrm>
            <a:off x="0" y="2154642"/>
            <a:ext cx="9144000" cy="3794637"/>
          </a:xfrm>
          <a:prstGeom prst="rect">
            <a:avLst/>
          </a:prstGeom>
        </p:spPr>
      </p:pic>
    </p:spTree>
    <p:extLst>
      <p:ext uri="{BB962C8B-B14F-4D97-AF65-F5344CB8AC3E}">
        <p14:creationId xmlns:p14="http://schemas.microsoft.com/office/powerpoint/2010/main" val="2002486966"/>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
        <p:nvSpPr>
          <p:cNvPr id="5" name="Titolo 4">
            <a:extLst>
              <a:ext uri="{FF2B5EF4-FFF2-40B4-BE49-F238E27FC236}">
                <a16:creationId xmlns:a16="http://schemas.microsoft.com/office/drawing/2014/main" id="{7F671235-89DA-4779-BB60-0F2C0253D191}"/>
              </a:ext>
            </a:extLst>
          </p:cNvPr>
          <p:cNvSpPr>
            <a:spLocks noGrp="1"/>
          </p:cNvSpPr>
          <p:nvPr>
            <p:ph type="ctrTitle"/>
          </p:nvPr>
        </p:nvSpPr>
        <p:spPr/>
        <p:txBody>
          <a:bodyPr/>
          <a:lstStyle/>
          <a:p>
            <a:endParaRPr lang="it-IT" dirty="0"/>
          </a:p>
        </p:txBody>
      </p:sp>
      <p:pic>
        <p:nvPicPr>
          <p:cNvPr id="3" name="Immagine 2">
            <a:extLst>
              <a:ext uri="{FF2B5EF4-FFF2-40B4-BE49-F238E27FC236}">
                <a16:creationId xmlns:a16="http://schemas.microsoft.com/office/drawing/2014/main" id="{9EFFE4F6-921B-4296-A582-5B1C243761AF}"/>
              </a:ext>
            </a:extLst>
          </p:cNvPr>
          <p:cNvPicPr>
            <a:picLocks noChangeAspect="1"/>
          </p:cNvPicPr>
          <p:nvPr/>
        </p:nvPicPr>
        <p:blipFill>
          <a:blip r:embed="rId5"/>
          <a:stretch>
            <a:fillRect/>
          </a:stretch>
        </p:blipFill>
        <p:spPr>
          <a:xfrm>
            <a:off x="0" y="2069551"/>
            <a:ext cx="9144000" cy="4153269"/>
          </a:xfrm>
          <a:prstGeom prst="rect">
            <a:avLst/>
          </a:prstGeom>
        </p:spPr>
      </p:pic>
    </p:spTree>
    <p:extLst>
      <p:ext uri="{BB962C8B-B14F-4D97-AF65-F5344CB8AC3E}">
        <p14:creationId xmlns:p14="http://schemas.microsoft.com/office/powerpoint/2010/main" val="1269786377"/>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1E25805F-FDC8-4341-A5C0-E9423EB75E5E}"/>
              </a:ext>
            </a:extLst>
          </p:cNvPr>
          <p:cNvPicPr>
            <a:picLocks noChangeAspect="1"/>
          </p:cNvPicPr>
          <p:nvPr/>
        </p:nvPicPr>
        <p:blipFill>
          <a:blip r:embed="rId5"/>
          <a:stretch>
            <a:fillRect/>
          </a:stretch>
        </p:blipFill>
        <p:spPr>
          <a:xfrm>
            <a:off x="556652" y="1988840"/>
            <a:ext cx="8030696" cy="4383796"/>
          </a:xfrm>
          <a:prstGeom prst="rect">
            <a:avLst/>
          </a:prstGeom>
        </p:spPr>
      </p:pic>
    </p:spTree>
    <p:extLst>
      <p:ext uri="{BB962C8B-B14F-4D97-AF65-F5344CB8AC3E}">
        <p14:creationId xmlns:p14="http://schemas.microsoft.com/office/powerpoint/2010/main" val="3705442114"/>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3" name="Immagine 2">
            <a:extLst>
              <a:ext uri="{FF2B5EF4-FFF2-40B4-BE49-F238E27FC236}">
                <a16:creationId xmlns:a16="http://schemas.microsoft.com/office/drawing/2014/main" id="{F3C024EC-0F73-4A3B-8256-9CE0D8766E7E}"/>
              </a:ext>
            </a:extLst>
          </p:cNvPr>
          <p:cNvPicPr>
            <a:picLocks noChangeAspect="1"/>
          </p:cNvPicPr>
          <p:nvPr/>
        </p:nvPicPr>
        <p:blipFill>
          <a:blip r:embed="rId5"/>
          <a:stretch>
            <a:fillRect/>
          </a:stretch>
        </p:blipFill>
        <p:spPr>
          <a:xfrm>
            <a:off x="684715" y="1697591"/>
            <a:ext cx="7773485" cy="4953691"/>
          </a:xfrm>
          <a:prstGeom prst="rect">
            <a:avLst/>
          </a:prstGeom>
        </p:spPr>
      </p:pic>
    </p:spTree>
    <p:extLst>
      <p:ext uri="{BB962C8B-B14F-4D97-AF65-F5344CB8AC3E}">
        <p14:creationId xmlns:p14="http://schemas.microsoft.com/office/powerpoint/2010/main" val="226151355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4106887"/>
          </a:xfrm>
        </p:spPr>
        <p:txBody>
          <a:bodyPr>
            <a:noAutofit/>
          </a:bodyPr>
          <a:lstStyle/>
          <a:p>
            <a:r>
              <a:rPr lang="it-IT" sz="1400" b="1" dirty="0">
                <a:latin typeface="Garamond" pitchFamily="18" charset="0"/>
              </a:rPr>
              <a:t>Le associazioni di promozione sociale si costituiscono con atto scritto nel quale deve tra l’altro essere indicata la sede legale</a:t>
            </a:r>
            <a:r>
              <a:rPr lang="it-IT" sz="1400" dirty="0">
                <a:latin typeface="Garamond" pitchFamily="18" charset="0"/>
              </a:rPr>
              <a:t>.</a:t>
            </a:r>
            <a:br>
              <a:rPr lang="it-IT" sz="1400" dirty="0">
                <a:latin typeface="Garamond" pitchFamily="18" charset="0"/>
              </a:rPr>
            </a:br>
            <a:r>
              <a:rPr lang="it-IT" sz="1400" dirty="0">
                <a:latin typeface="Garamond" pitchFamily="18" charset="0"/>
              </a:rPr>
              <a:t>Nello statuto devono essere espressamente previsti:</a:t>
            </a:r>
            <a:br>
              <a:rPr lang="it-IT" sz="1400" dirty="0">
                <a:latin typeface="Garamond" pitchFamily="18" charset="0"/>
              </a:rPr>
            </a:br>
            <a:r>
              <a:rPr lang="it-IT" sz="1400" b="1" i="1" dirty="0">
                <a:latin typeface="Garamond" pitchFamily="18" charset="0"/>
              </a:rPr>
              <a:t>a) </a:t>
            </a:r>
            <a:r>
              <a:rPr lang="it-IT" sz="1400" b="1" dirty="0">
                <a:latin typeface="Garamond" pitchFamily="18" charset="0"/>
              </a:rPr>
              <a:t>la denominazione;</a:t>
            </a:r>
            <a:br>
              <a:rPr lang="it-IT" sz="1400" dirty="0">
                <a:latin typeface="Garamond" pitchFamily="18" charset="0"/>
              </a:rPr>
            </a:br>
            <a:r>
              <a:rPr lang="it-IT" sz="1400" b="1" i="1" dirty="0">
                <a:latin typeface="Garamond" pitchFamily="18" charset="0"/>
              </a:rPr>
              <a:t>b) </a:t>
            </a:r>
            <a:r>
              <a:rPr lang="it-IT" sz="1400" b="1" dirty="0">
                <a:latin typeface="Garamond" pitchFamily="18" charset="0"/>
              </a:rPr>
              <a:t>l’oggetto sociale;</a:t>
            </a:r>
            <a:br>
              <a:rPr lang="it-IT" sz="1400" dirty="0">
                <a:latin typeface="Garamond" pitchFamily="18" charset="0"/>
              </a:rPr>
            </a:br>
            <a:r>
              <a:rPr lang="it-IT" sz="1400" b="1" i="1" dirty="0">
                <a:latin typeface="Garamond" pitchFamily="18" charset="0"/>
              </a:rPr>
              <a:t>c) </a:t>
            </a:r>
            <a:r>
              <a:rPr lang="it-IT" sz="1400" b="1" dirty="0">
                <a:latin typeface="Garamond" pitchFamily="18" charset="0"/>
              </a:rPr>
              <a:t>l’attribuzione della rappresentanza legale dell’associazione;</a:t>
            </a:r>
            <a:br>
              <a:rPr lang="it-IT" sz="1400" dirty="0">
                <a:latin typeface="Garamond" pitchFamily="18" charset="0"/>
              </a:rPr>
            </a:br>
            <a:r>
              <a:rPr lang="it-IT" sz="1400" b="1" i="1" dirty="0">
                <a:latin typeface="Garamond" pitchFamily="18" charset="0"/>
              </a:rPr>
              <a:t>d) </a:t>
            </a:r>
            <a:r>
              <a:rPr lang="it-IT" sz="1400" b="1" dirty="0">
                <a:latin typeface="Garamond" pitchFamily="18" charset="0"/>
              </a:rPr>
              <a:t>l’assenza di fini di lucro e la previsione che i proventi delle attività non possono, in nessun caso, essere divisi fra gli associati, anche in forme indirette;</a:t>
            </a:r>
            <a:br>
              <a:rPr lang="it-IT" sz="1400" dirty="0">
                <a:latin typeface="Garamond" pitchFamily="18" charset="0"/>
              </a:rPr>
            </a:br>
            <a:r>
              <a:rPr lang="it-IT" sz="1400" b="1" i="1" dirty="0">
                <a:latin typeface="Garamond" pitchFamily="18" charset="0"/>
              </a:rPr>
              <a:t>e) </a:t>
            </a:r>
            <a:r>
              <a:rPr lang="it-IT" sz="1400" b="1" dirty="0">
                <a:latin typeface="Garamond" pitchFamily="18" charset="0"/>
              </a:rPr>
              <a:t>l’obbligo di reinvestire l’eventuale avanzo di gestione a favore di attività istituzionali statutariamente previste;</a:t>
            </a:r>
            <a:br>
              <a:rPr lang="it-IT" sz="1400" dirty="0">
                <a:latin typeface="Garamond" pitchFamily="18" charset="0"/>
              </a:rPr>
            </a:br>
            <a:r>
              <a:rPr lang="it-IT" sz="1400" i="1" dirty="0">
                <a:latin typeface="Garamond" pitchFamily="18" charset="0"/>
              </a:rPr>
              <a:t>f</a:t>
            </a:r>
            <a:r>
              <a:rPr lang="it-IT" sz="1400" b="1" i="1" dirty="0">
                <a:latin typeface="Garamond" pitchFamily="18" charset="0"/>
              </a:rPr>
              <a:t>) </a:t>
            </a:r>
            <a:r>
              <a:rPr lang="it-IT" sz="1400" b="1" dirty="0">
                <a:latin typeface="Garamond" pitchFamily="18" charset="0"/>
              </a:rPr>
              <a:t>le norme sull’ordinamento interno ispirato a </a:t>
            </a:r>
            <a:r>
              <a:rPr lang="it-IT" sz="1400" b="1" dirty="0" err="1">
                <a:latin typeface="Garamond" pitchFamily="18" charset="0"/>
              </a:rPr>
              <a:t>princìpi</a:t>
            </a:r>
            <a:r>
              <a:rPr lang="it-IT" sz="1400" b="1" dirty="0">
                <a:latin typeface="Garamond" pitchFamily="18" charset="0"/>
              </a:rPr>
              <a:t> di democrazia e di uguaglianza dei diritti di tutti gli associati, con la previsione dell’elettività delle cariche associative.</a:t>
            </a:r>
            <a:br>
              <a:rPr lang="it-IT" sz="1400" dirty="0">
                <a:latin typeface="Garamond" pitchFamily="18" charset="0"/>
              </a:rPr>
            </a:br>
            <a:r>
              <a:rPr lang="it-IT" sz="1400" i="1" dirty="0">
                <a:latin typeface="Garamond" pitchFamily="18" charset="0"/>
              </a:rPr>
              <a:t>g) </a:t>
            </a:r>
            <a:r>
              <a:rPr lang="it-IT" sz="1400" b="1" dirty="0">
                <a:latin typeface="Garamond" pitchFamily="18" charset="0"/>
              </a:rPr>
              <a:t>i criteri per l’ammissione e l’esclusione degli associati ed i loro diritti e obblighi;</a:t>
            </a:r>
            <a:br>
              <a:rPr lang="it-IT" sz="1400" dirty="0">
                <a:latin typeface="Garamond" pitchFamily="18" charset="0"/>
              </a:rPr>
            </a:br>
            <a:r>
              <a:rPr lang="it-IT" sz="1400" dirty="0">
                <a:latin typeface="Garamond" pitchFamily="18" charset="0"/>
              </a:rPr>
              <a:t> </a:t>
            </a:r>
            <a:r>
              <a:rPr lang="it-IT" sz="1400" i="1" dirty="0">
                <a:latin typeface="Garamond" pitchFamily="18" charset="0"/>
              </a:rPr>
              <a:t>h) </a:t>
            </a:r>
            <a:r>
              <a:rPr lang="it-IT" sz="1400" b="1" dirty="0">
                <a:latin typeface="Garamond" pitchFamily="18" charset="0"/>
              </a:rPr>
              <a:t>l’obbligo di redazione di rendiconti economico-finanziari, nonché le modalità di approvazione degli stessi da parte degli organi statutari;</a:t>
            </a:r>
            <a:br>
              <a:rPr lang="it-IT" sz="1400" dirty="0">
                <a:latin typeface="Garamond" pitchFamily="18" charset="0"/>
              </a:rPr>
            </a:br>
            <a:r>
              <a:rPr lang="it-IT" sz="1400" i="1" dirty="0">
                <a:latin typeface="Garamond" pitchFamily="18" charset="0"/>
              </a:rPr>
              <a:t>i) </a:t>
            </a:r>
            <a:r>
              <a:rPr lang="it-IT" sz="1400" b="1" dirty="0">
                <a:latin typeface="Garamond" pitchFamily="18" charset="0"/>
              </a:rPr>
              <a:t>le modalità di scioglimento dell’associazione;</a:t>
            </a:r>
            <a:br>
              <a:rPr lang="it-IT" sz="1400" dirty="0">
                <a:latin typeface="Garamond" pitchFamily="18" charset="0"/>
              </a:rPr>
            </a:br>
            <a:r>
              <a:rPr lang="it-IT" sz="1400" i="1" dirty="0">
                <a:latin typeface="Garamond" pitchFamily="18" charset="0"/>
              </a:rPr>
              <a:t>l) </a:t>
            </a:r>
            <a:r>
              <a:rPr lang="it-IT" sz="1400" b="1" dirty="0">
                <a:latin typeface="Garamond" pitchFamily="18" charset="0"/>
              </a:rPr>
              <a:t>l’obbligo di devoluzione del patrimonio residuo in caso di scioglimento, cessazione o estinzione, dopo la liquidazione, a fini di utilità sociale</a:t>
            </a:r>
            <a:r>
              <a:rPr lang="it-IT" sz="1400" dirty="0">
                <a:latin typeface="Garamond" pitchFamily="18" charset="0"/>
              </a:rPr>
              <a:t>.</a:t>
            </a:r>
          </a:p>
        </p:txBody>
      </p:sp>
      <p:pic>
        <p:nvPicPr>
          <p:cNvPr id="4" name="Immagine 3" descr="21112017_368744_LAV1(F).JPG"/>
          <p:cNvPicPr>
            <a:picLocks noChangeAspect="1"/>
          </p:cNvPicPr>
          <p:nvPr/>
        </p:nvPicPr>
        <p:blipFill>
          <a:blip r:embed="rId2" cstate="print"/>
          <a:stretch>
            <a:fillRect/>
          </a:stretch>
        </p:blipFill>
        <p:spPr>
          <a:xfrm>
            <a:off x="179512" y="260648"/>
            <a:ext cx="3312368" cy="1161537"/>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
        <p:nvSpPr>
          <p:cNvPr id="5" name="Titolo 4">
            <a:extLst>
              <a:ext uri="{FF2B5EF4-FFF2-40B4-BE49-F238E27FC236}">
                <a16:creationId xmlns:a16="http://schemas.microsoft.com/office/drawing/2014/main" id="{7F671235-89DA-4779-BB60-0F2C0253D191}"/>
              </a:ext>
            </a:extLst>
          </p:cNvPr>
          <p:cNvSpPr>
            <a:spLocks noGrp="1"/>
          </p:cNvSpPr>
          <p:nvPr>
            <p:ph type="ctrTitle"/>
          </p:nvPr>
        </p:nvSpPr>
        <p:spPr>
          <a:xfrm>
            <a:off x="685800" y="2130425"/>
            <a:ext cx="7772400" cy="4502875"/>
          </a:xfrm>
        </p:spPr>
        <p:txBody>
          <a:bodyPr/>
          <a:lstStyle/>
          <a:p>
            <a:endParaRPr lang="it-IT" dirty="0"/>
          </a:p>
        </p:txBody>
      </p:sp>
      <p:pic>
        <p:nvPicPr>
          <p:cNvPr id="2" name="Immagine 1">
            <a:extLst>
              <a:ext uri="{FF2B5EF4-FFF2-40B4-BE49-F238E27FC236}">
                <a16:creationId xmlns:a16="http://schemas.microsoft.com/office/drawing/2014/main" id="{C561B4E4-0FCA-4878-90D3-0ECD9BEFD97A}"/>
              </a:ext>
            </a:extLst>
          </p:cNvPr>
          <p:cNvPicPr>
            <a:picLocks noChangeAspect="1"/>
          </p:cNvPicPr>
          <p:nvPr/>
        </p:nvPicPr>
        <p:blipFill>
          <a:blip r:embed="rId5"/>
          <a:stretch>
            <a:fillRect/>
          </a:stretch>
        </p:blipFill>
        <p:spPr>
          <a:xfrm>
            <a:off x="966284" y="1988839"/>
            <a:ext cx="7211431" cy="4502875"/>
          </a:xfrm>
          <a:prstGeom prst="rect">
            <a:avLst/>
          </a:prstGeom>
        </p:spPr>
      </p:pic>
    </p:spTree>
    <p:extLst>
      <p:ext uri="{BB962C8B-B14F-4D97-AF65-F5344CB8AC3E}">
        <p14:creationId xmlns:p14="http://schemas.microsoft.com/office/powerpoint/2010/main" val="119509497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
        <p:nvSpPr>
          <p:cNvPr id="5" name="Titolo 4">
            <a:extLst>
              <a:ext uri="{FF2B5EF4-FFF2-40B4-BE49-F238E27FC236}">
                <a16:creationId xmlns:a16="http://schemas.microsoft.com/office/drawing/2014/main" id="{7F671235-89DA-4779-BB60-0F2C0253D191}"/>
              </a:ext>
            </a:extLst>
          </p:cNvPr>
          <p:cNvSpPr>
            <a:spLocks noGrp="1"/>
          </p:cNvSpPr>
          <p:nvPr>
            <p:ph type="ctrTitle"/>
          </p:nvPr>
        </p:nvSpPr>
        <p:spPr>
          <a:xfrm>
            <a:off x="685800" y="2130425"/>
            <a:ext cx="7772400" cy="4502875"/>
          </a:xfrm>
        </p:spPr>
        <p:txBody>
          <a:bodyPr/>
          <a:lstStyle/>
          <a:p>
            <a:endParaRPr lang="it-IT" dirty="0"/>
          </a:p>
        </p:txBody>
      </p:sp>
      <p:pic>
        <p:nvPicPr>
          <p:cNvPr id="3" name="Immagine 2">
            <a:extLst>
              <a:ext uri="{FF2B5EF4-FFF2-40B4-BE49-F238E27FC236}">
                <a16:creationId xmlns:a16="http://schemas.microsoft.com/office/drawing/2014/main" id="{4193B09B-403A-425C-809A-826B9C4F790B}"/>
              </a:ext>
            </a:extLst>
          </p:cNvPr>
          <p:cNvPicPr>
            <a:picLocks noChangeAspect="1"/>
          </p:cNvPicPr>
          <p:nvPr/>
        </p:nvPicPr>
        <p:blipFill>
          <a:blip r:embed="rId5"/>
          <a:stretch>
            <a:fillRect/>
          </a:stretch>
        </p:blipFill>
        <p:spPr>
          <a:xfrm>
            <a:off x="1075837" y="2202485"/>
            <a:ext cx="6992326" cy="4039164"/>
          </a:xfrm>
          <a:prstGeom prst="rect">
            <a:avLst/>
          </a:prstGeom>
        </p:spPr>
      </p:pic>
    </p:spTree>
    <p:extLst>
      <p:ext uri="{BB962C8B-B14F-4D97-AF65-F5344CB8AC3E}">
        <p14:creationId xmlns:p14="http://schemas.microsoft.com/office/powerpoint/2010/main" val="2303020743"/>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B53D3855-8FF8-4FA6-AE2E-7D5E8306986B}"/>
              </a:ext>
            </a:extLst>
          </p:cNvPr>
          <p:cNvPicPr>
            <a:picLocks noChangeAspect="1"/>
          </p:cNvPicPr>
          <p:nvPr/>
        </p:nvPicPr>
        <p:blipFill>
          <a:blip r:embed="rId5"/>
          <a:stretch>
            <a:fillRect/>
          </a:stretch>
        </p:blipFill>
        <p:spPr>
          <a:xfrm>
            <a:off x="785284" y="2819315"/>
            <a:ext cx="7573432" cy="1219370"/>
          </a:xfrm>
          <a:prstGeom prst="rect">
            <a:avLst/>
          </a:prstGeom>
        </p:spPr>
      </p:pic>
    </p:spTree>
    <p:extLst>
      <p:ext uri="{BB962C8B-B14F-4D97-AF65-F5344CB8AC3E}">
        <p14:creationId xmlns:p14="http://schemas.microsoft.com/office/powerpoint/2010/main" val="1776962585"/>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3" name="Immagine 2">
            <a:extLst>
              <a:ext uri="{FF2B5EF4-FFF2-40B4-BE49-F238E27FC236}">
                <a16:creationId xmlns:a16="http://schemas.microsoft.com/office/drawing/2014/main" id="{EBC8C64C-9D87-447D-A02A-276E99F16D7A}"/>
              </a:ext>
            </a:extLst>
          </p:cNvPr>
          <p:cNvPicPr>
            <a:picLocks noChangeAspect="1"/>
          </p:cNvPicPr>
          <p:nvPr/>
        </p:nvPicPr>
        <p:blipFill>
          <a:blip r:embed="rId5"/>
          <a:stretch>
            <a:fillRect/>
          </a:stretch>
        </p:blipFill>
        <p:spPr>
          <a:xfrm>
            <a:off x="880547" y="2290603"/>
            <a:ext cx="7382905" cy="2276793"/>
          </a:xfrm>
          <a:prstGeom prst="rect">
            <a:avLst/>
          </a:prstGeom>
        </p:spPr>
      </p:pic>
    </p:spTree>
    <p:extLst>
      <p:ext uri="{BB962C8B-B14F-4D97-AF65-F5344CB8AC3E}">
        <p14:creationId xmlns:p14="http://schemas.microsoft.com/office/powerpoint/2010/main" val="2132483845"/>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CC98745B-9EE7-42AD-888A-FF7F1791B018}"/>
              </a:ext>
            </a:extLst>
          </p:cNvPr>
          <p:cNvPicPr>
            <a:picLocks noChangeAspect="1"/>
          </p:cNvPicPr>
          <p:nvPr/>
        </p:nvPicPr>
        <p:blipFill>
          <a:blip r:embed="rId5"/>
          <a:stretch>
            <a:fillRect/>
          </a:stretch>
        </p:blipFill>
        <p:spPr>
          <a:xfrm>
            <a:off x="1023442" y="1823792"/>
            <a:ext cx="7097115" cy="4391638"/>
          </a:xfrm>
          <a:prstGeom prst="rect">
            <a:avLst/>
          </a:prstGeom>
        </p:spPr>
      </p:pic>
    </p:spTree>
    <p:extLst>
      <p:ext uri="{BB962C8B-B14F-4D97-AF65-F5344CB8AC3E}">
        <p14:creationId xmlns:p14="http://schemas.microsoft.com/office/powerpoint/2010/main" val="1203009165"/>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3" name="Immagine 2">
            <a:extLst>
              <a:ext uri="{FF2B5EF4-FFF2-40B4-BE49-F238E27FC236}">
                <a16:creationId xmlns:a16="http://schemas.microsoft.com/office/drawing/2014/main" id="{40049255-1B59-4EDC-B425-11DD817C2075}"/>
              </a:ext>
            </a:extLst>
          </p:cNvPr>
          <p:cNvPicPr>
            <a:picLocks noChangeAspect="1"/>
          </p:cNvPicPr>
          <p:nvPr/>
        </p:nvPicPr>
        <p:blipFill>
          <a:blip r:embed="rId5"/>
          <a:stretch>
            <a:fillRect/>
          </a:stretch>
        </p:blipFill>
        <p:spPr>
          <a:xfrm>
            <a:off x="1042495" y="2357288"/>
            <a:ext cx="7059010" cy="2143424"/>
          </a:xfrm>
          <a:prstGeom prst="rect">
            <a:avLst/>
          </a:prstGeom>
        </p:spPr>
      </p:pic>
    </p:spTree>
    <p:extLst>
      <p:ext uri="{BB962C8B-B14F-4D97-AF65-F5344CB8AC3E}">
        <p14:creationId xmlns:p14="http://schemas.microsoft.com/office/powerpoint/2010/main" val="302566012"/>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3BC2CA9C-6F63-4313-AD6C-C6EF2F8710CD}"/>
              </a:ext>
            </a:extLst>
          </p:cNvPr>
          <p:cNvPicPr>
            <a:picLocks noChangeAspect="1"/>
          </p:cNvPicPr>
          <p:nvPr/>
        </p:nvPicPr>
        <p:blipFill>
          <a:blip r:embed="rId5"/>
          <a:stretch>
            <a:fillRect/>
          </a:stretch>
        </p:blipFill>
        <p:spPr>
          <a:xfrm>
            <a:off x="951995" y="2738341"/>
            <a:ext cx="7240010" cy="1381318"/>
          </a:xfrm>
          <a:prstGeom prst="rect">
            <a:avLst/>
          </a:prstGeom>
        </p:spPr>
      </p:pic>
    </p:spTree>
    <p:extLst>
      <p:ext uri="{BB962C8B-B14F-4D97-AF65-F5344CB8AC3E}">
        <p14:creationId xmlns:p14="http://schemas.microsoft.com/office/powerpoint/2010/main" val="3993009308"/>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3" name="Immagine 2">
            <a:extLst>
              <a:ext uri="{FF2B5EF4-FFF2-40B4-BE49-F238E27FC236}">
                <a16:creationId xmlns:a16="http://schemas.microsoft.com/office/drawing/2014/main" id="{09D78B3E-C54A-4A21-8F96-1CB66D0EEBCF}"/>
              </a:ext>
            </a:extLst>
          </p:cNvPr>
          <p:cNvPicPr>
            <a:picLocks noChangeAspect="1"/>
          </p:cNvPicPr>
          <p:nvPr/>
        </p:nvPicPr>
        <p:blipFill>
          <a:blip r:embed="rId5"/>
          <a:stretch>
            <a:fillRect/>
          </a:stretch>
        </p:blipFill>
        <p:spPr>
          <a:xfrm>
            <a:off x="966284" y="2138182"/>
            <a:ext cx="7211431" cy="2581635"/>
          </a:xfrm>
          <a:prstGeom prst="rect">
            <a:avLst/>
          </a:prstGeom>
        </p:spPr>
      </p:pic>
    </p:spTree>
    <p:extLst>
      <p:ext uri="{BB962C8B-B14F-4D97-AF65-F5344CB8AC3E}">
        <p14:creationId xmlns:p14="http://schemas.microsoft.com/office/powerpoint/2010/main" val="3902808643"/>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A7876BC5-396E-49FC-8436-2AE8488AC474}"/>
              </a:ext>
            </a:extLst>
          </p:cNvPr>
          <p:cNvPicPr>
            <a:picLocks noChangeAspect="1"/>
          </p:cNvPicPr>
          <p:nvPr/>
        </p:nvPicPr>
        <p:blipFill>
          <a:blip r:embed="rId5"/>
          <a:stretch>
            <a:fillRect/>
          </a:stretch>
        </p:blipFill>
        <p:spPr>
          <a:xfrm>
            <a:off x="899592" y="1563247"/>
            <a:ext cx="7049484" cy="5106113"/>
          </a:xfrm>
          <a:prstGeom prst="rect">
            <a:avLst/>
          </a:prstGeom>
        </p:spPr>
      </p:pic>
    </p:spTree>
    <p:extLst>
      <p:ext uri="{BB962C8B-B14F-4D97-AF65-F5344CB8AC3E}">
        <p14:creationId xmlns:p14="http://schemas.microsoft.com/office/powerpoint/2010/main" val="3529211379"/>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3" name="Immagine 2">
            <a:extLst>
              <a:ext uri="{FF2B5EF4-FFF2-40B4-BE49-F238E27FC236}">
                <a16:creationId xmlns:a16="http://schemas.microsoft.com/office/drawing/2014/main" id="{C555BF0F-1A7E-4EC4-A470-EF391ACD36E7}"/>
              </a:ext>
            </a:extLst>
          </p:cNvPr>
          <p:cNvPicPr>
            <a:picLocks noChangeAspect="1"/>
          </p:cNvPicPr>
          <p:nvPr/>
        </p:nvPicPr>
        <p:blipFill>
          <a:blip r:embed="rId5"/>
          <a:stretch>
            <a:fillRect/>
          </a:stretch>
        </p:blipFill>
        <p:spPr>
          <a:xfrm>
            <a:off x="1013916" y="2752630"/>
            <a:ext cx="7116168" cy="1352739"/>
          </a:xfrm>
          <a:prstGeom prst="rect">
            <a:avLst/>
          </a:prstGeom>
        </p:spPr>
      </p:pic>
    </p:spTree>
    <p:extLst>
      <p:ext uri="{BB962C8B-B14F-4D97-AF65-F5344CB8AC3E}">
        <p14:creationId xmlns:p14="http://schemas.microsoft.com/office/powerpoint/2010/main" val="3980125608"/>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4106887"/>
          </a:xfrm>
        </p:spPr>
        <p:txBody>
          <a:bodyPr>
            <a:noAutofit/>
          </a:bodyPr>
          <a:lstStyle/>
          <a:p>
            <a:pPr marL="342900" indent="-342900"/>
            <a:br>
              <a:rPr lang="it-IT" sz="1400" dirty="0"/>
            </a:br>
            <a:r>
              <a:rPr lang="it-IT" sz="1400" dirty="0">
                <a:latin typeface="Garamond" pitchFamily="18" charset="0"/>
              </a:rPr>
              <a:t>novità rilevanti:</a:t>
            </a:r>
            <a:br>
              <a:rPr lang="it-IT" sz="1400" dirty="0">
                <a:latin typeface="Garamond" pitchFamily="18" charset="0"/>
              </a:rPr>
            </a:br>
            <a:r>
              <a:rPr lang="it-IT" sz="1400" dirty="0">
                <a:latin typeface="Garamond" pitchFamily="18" charset="0"/>
              </a:rPr>
              <a:t>capacità di ricevere </a:t>
            </a:r>
            <a:br>
              <a:rPr lang="it-IT" sz="1400" dirty="0">
                <a:latin typeface="Garamond" pitchFamily="18" charset="0"/>
              </a:rPr>
            </a:br>
            <a:r>
              <a:rPr lang="it-IT" sz="1400" b="1" dirty="0">
                <a:latin typeface="Garamond" pitchFamily="18" charset="0"/>
              </a:rPr>
              <a:t>eredità, donazioni e legati;</a:t>
            </a:r>
            <a:br>
              <a:rPr lang="it-IT" sz="1400" dirty="0">
                <a:latin typeface="Garamond" pitchFamily="18" charset="0"/>
              </a:rPr>
            </a:br>
            <a:r>
              <a:rPr lang="it-IT" sz="1400" b="1" dirty="0">
                <a:latin typeface="Garamond" pitchFamily="18" charset="0"/>
              </a:rPr>
              <a:t>contributi dello Stato, delle regioni, di enti locali, di enti o di istituzioni pubblici, anche finalizzati al sostegno di specifici e documentati programmi realizzati nell’ambito dei fini statutari;</a:t>
            </a:r>
            <a:br>
              <a:rPr lang="it-IT" sz="1400" dirty="0">
                <a:latin typeface="Garamond" pitchFamily="18" charset="0"/>
              </a:rPr>
            </a:br>
            <a:r>
              <a:rPr lang="it-IT" sz="1400" b="1" dirty="0">
                <a:latin typeface="Garamond" pitchFamily="18" charset="0"/>
              </a:rPr>
              <a:t>contributi dell’Unione europea e di organismi internazionali;</a:t>
            </a:r>
            <a:br>
              <a:rPr lang="it-IT" sz="1400" dirty="0">
                <a:latin typeface="Garamond" pitchFamily="18" charset="0"/>
              </a:rPr>
            </a:br>
            <a:r>
              <a:rPr lang="it-IT" sz="1400" b="1" dirty="0">
                <a:latin typeface="Garamond" pitchFamily="18" charset="0"/>
              </a:rPr>
              <a:t>entrate derivanti da prestazioni di servizi convenzionati;</a:t>
            </a:r>
            <a:br>
              <a:rPr lang="it-IT" sz="1400" dirty="0">
                <a:latin typeface="Garamond" pitchFamily="18" charset="0"/>
              </a:rPr>
            </a:br>
            <a:r>
              <a:rPr lang="it-IT" sz="1400" b="1" dirty="0">
                <a:latin typeface="Garamond" pitchFamily="18" charset="0"/>
              </a:rPr>
              <a:t>erogazioni liberali degli associati e dei terzi;</a:t>
            </a:r>
            <a:br>
              <a:rPr lang="it-IT" sz="1400" dirty="0">
                <a:latin typeface="Garamond" pitchFamily="18" charset="0"/>
              </a:rPr>
            </a:br>
            <a:r>
              <a:rPr lang="it-IT" sz="1400" dirty="0">
                <a:latin typeface="Garamond" pitchFamily="18" charset="0"/>
              </a:rPr>
              <a:t>Per tutti questi punti, è stabilito </a:t>
            </a:r>
            <a:r>
              <a:rPr lang="it-IT" sz="1400" b="1" dirty="0">
                <a:latin typeface="Garamond" pitchFamily="18" charset="0"/>
              </a:rPr>
              <a:t>che SONO TENUTE per almeno TRE ANNI alla conservazione della documentazione,</a:t>
            </a:r>
            <a:r>
              <a:rPr lang="it-IT" sz="1400" dirty="0">
                <a:latin typeface="Garamond" pitchFamily="18" charset="0"/>
              </a:rPr>
              <a:t> con l’indicazione dei soggetti eroganti, relativa, della documentazione relativa alle erogazioni liberali se finalizzate alle detrazioni di imposta e alle deduzioni dal reddito imponibile.</a:t>
            </a:r>
            <a:br>
              <a:rPr lang="it-IT" sz="1400" dirty="0">
                <a:latin typeface="Garamond" pitchFamily="18" charset="0"/>
              </a:rPr>
            </a:br>
            <a:r>
              <a:rPr lang="it-IT" sz="1400" dirty="0">
                <a:latin typeface="Garamond" pitchFamily="18" charset="0"/>
              </a:rPr>
              <a:t>• Nuove forme di finanziamento, con obbligo per tre anni di conservare la documentazione;</a:t>
            </a:r>
            <a:br>
              <a:rPr lang="it-IT" sz="1400" dirty="0">
                <a:latin typeface="Garamond" pitchFamily="18" charset="0"/>
              </a:rPr>
            </a:br>
            <a:r>
              <a:rPr lang="it-IT" sz="1400" dirty="0">
                <a:latin typeface="Garamond" pitchFamily="18" charset="0"/>
              </a:rPr>
              <a:t>• Possibilità di ricevere donazioni o eredità senza aver bisogno della personalità giuridica;</a:t>
            </a:r>
            <a:br>
              <a:rPr lang="it-IT" sz="1400" dirty="0">
                <a:latin typeface="Garamond" pitchFamily="18" charset="0"/>
              </a:rPr>
            </a:br>
            <a:r>
              <a:rPr lang="it-IT" sz="1400" dirty="0">
                <a:latin typeface="Garamond" pitchFamily="18" charset="0"/>
              </a:rPr>
              <a:t>• Rivalsa dei creditori sul patrimonio sociale, e solo in via sussidiaria sul Presidente e Consiglieri;</a:t>
            </a:r>
            <a:br>
              <a:rPr lang="it-IT" sz="1400" dirty="0">
                <a:latin typeface="Garamond" pitchFamily="18" charset="0"/>
              </a:rPr>
            </a:br>
            <a:endParaRPr lang="it-IT" sz="1400" dirty="0">
              <a:latin typeface="Garamond" pitchFamily="18" charset="0"/>
            </a:endParaRPr>
          </a:p>
        </p:txBody>
      </p:sp>
      <p:pic>
        <p:nvPicPr>
          <p:cNvPr id="4" name="Immagine 3" descr="21112017_368744_LAV1(F).JPG"/>
          <p:cNvPicPr>
            <a:picLocks noChangeAspect="1"/>
          </p:cNvPicPr>
          <p:nvPr/>
        </p:nvPicPr>
        <p:blipFill>
          <a:blip r:embed="rId2" cstate="print"/>
          <a:stretch>
            <a:fillRect/>
          </a:stretch>
        </p:blipFill>
        <p:spPr>
          <a:xfrm>
            <a:off x="179512" y="260648"/>
            <a:ext cx="3456384" cy="1212039"/>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05F06E0B-C47E-48C7-B539-0C40D90614A2}"/>
              </a:ext>
            </a:extLst>
          </p:cNvPr>
          <p:cNvPicPr>
            <a:picLocks noChangeAspect="1"/>
          </p:cNvPicPr>
          <p:nvPr/>
        </p:nvPicPr>
        <p:blipFill>
          <a:blip r:embed="rId5"/>
          <a:stretch>
            <a:fillRect/>
          </a:stretch>
        </p:blipFill>
        <p:spPr>
          <a:xfrm>
            <a:off x="1009153" y="1938129"/>
            <a:ext cx="7125694" cy="2981741"/>
          </a:xfrm>
          <a:prstGeom prst="rect">
            <a:avLst/>
          </a:prstGeom>
        </p:spPr>
      </p:pic>
    </p:spTree>
    <p:extLst>
      <p:ext uri="{BB962C8B-B14F-4D97-AF65-F5344CB8AC3E}">
        <p14:creationId xmlns:p14="http://schemas.microsoft.com/office/powerpoint/2010/main" val="260157473"/>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15AAC489-B25D-43AF-B7F1-BAE239AC8E6B}"/>
              </a:ext>
            </a:extLst>
          </p:cNvPr>
          <p:cNvPicPr>
            <a:picLocks noChangeAspect="1"/>
          </p:cNvPicPr>
          <p:nvPr/>
        </p:nvPicPr>
        <p:blipFill>
          <a:blip r:embed="rId5"/>
          <a:stretch>
            <a:fillRect/>
          </a:stretch>
        </p:blipFill>
        <p:spPr>
          <a:xfrm>
            <a:off x="1023442" y="2871709"/>
            <a:ext cx="7097115" cy="1114581"/>
          </a:xfrm>
          <a:prstGeom prst="rect">
            <a:avLst/>
          </a:prstGeom>
        </p:spPr>
      </p:pic>
    </p:spTree>
    <p:extLst>
      <p:ext uri="{BB962C8B-B14F-4D97-AF65-F5344CB8AC3E}">
        <p14:creationId xmlns:p14="http://schemas.microsoft.com/office/powerpoint/2010/main" val="2612418456"/>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A898B163-9073-473D-B5C0-C3E83424FC5C}"/>
              </a:ext>
            </a:extLst>
          </p:cNvPr>
          <p:cNvPicPr>
            <a:picLocks noChangeAspect="1"/>
          </p:cNvPicPr>
          <p:nvPr/>
        </p:nvPicPr>
        <p:blipFill>
          <a:blip r:embed="rId5"/>
          <a:stretch>
            <a:fillRect/>
          </a:stretch>
        </p:blipFill>
        <p:spPr>
          <a:xfrm>
            <a:off x="1009153" y="1844824"/>
            <a:ext cx="7125694" cy="4143953"/>
          </a:xfrm>
          <a:prstGeom prst="rect">
            <a:avLst/>
          </a:prstGeom>
        </p:spPr>
      </p:pic>
    </p:spTree>
    <p:extLst>
      <p:ext uri="{BB962C8B-B14F-4D97-AF65-F5344CB8AC3E}">
        <p14:creationId xmlns:p14="http://schemas.microsoft.com/office/powerpoint/2010/main" val="992409849"/>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 name="Immagine 1">
            <a:extLst>
              <a:ext uri="{FF2B5EF4-FFF2-40B4-BE49-F238E27FC236}">
                <a16:creationId xmlns:a16="http://schemas.microsoft.com/office/drawing/2014/main" id="{C7D32F2C-094C-4383-938A-280DC17FE694}"/>
              </a:ext>
            </a:extLst>
          </p:cNvPr>
          <p:cNvPicPr>
            <a:picLocks noChangeAspect="1"/>
          </p:cNvPicPr>
          <p:nvPr/>
        </p:nvPicPr>
        <p:blipFill>
          <a:blip r:embed="rId5"/>
          <a:stretch>
            <a:fillRect/>
          </a:stretch>
        </p:blipFill>
        <p:spPr>
          <a:xfrm>
            <a:off x="975810" y="1512959"/>
            <a:ext cx="7192379" cy="4868369"/>
          </a:xfrm>
          <a:prstGeom prst="rect">
            <a:avLst/>
          </a:prstGeom>
        </p:spPr>
      </p:pic>
    </p:spTree>
    <p:extLst>
      <p:ext uri="{BB962C8B-B14F-4D97-AF65-F5344CB8AC3E}">
        <p14:creationId xmlns:p14="http://schemas.microsoft.com/office/powerpoint/2010/main" val="1550302716"/>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050" name="Picture 2" descr="Scarica il testo della normativa">
            <a:hlinkClick r:id="rId5"/>
            <a:extLst>
              <a:ext uri="{FF2B5EF4-FFF2-40B4-BE49-F238E27FC236}">
                <a16:creationId xmlns:a16="http://schemas.microsoft.com/office/drawing/2014/main" id="{0A8DA0CB-578C-4ED0-B042-77B56734E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918" y="2716411"/>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5AF75F81-3F5E-414E-B13C-4CCA3A34E666}"/>
              </a:ext>
            </a:extLst>
          </p:cNvPr>
          <p:cNvSpPr/>
          <p:nvPr/>
        </p:nvSpPr>
        <p:spPr>
          <a:xfrm>
            <a:off x="395536" y="2828836"/>
            <a:ext cx="8280920" cy="1200329"/>
          </a:xfrm>
          <a:prstGeom prst="rect">
            <a:avLst/>
          </a:prstGeom>
        </p:spPr>
        <p:txBody>
          <a:bodyPr wrap="square">
            <a:spAutoFit/>
          </a:bodyPr>
          <a:lstStyle/>
          <a:p>
            <a:pPr lvl="0" eaLnBrk="0" fontAlgn="base" hangingPunct="0">
              <a:spcBef>
                <a:spcPct val="0"/>
              </a:spcBef>
              <a:spcAft>
                <a:spcPct val="0"/>
              </a:spcAft>
            </a:pPr>
            <a:r>
              <a:rPr lang="it-IT" altLang="it-IT" dirty="0">
                <a:latin typeface="Garamond" panose="02020404030301010803" pitchFamily="18" charset="0"/>
              </a:rPr>
              <a:t>Decreto Interministeriale 23.04.1969 e </a:t>
            </a:r>
            <a:r>
              <a:rPr lang="it-IT" altLang="it-IT" dirty="0" err="1">
                <a:latin typeface="Garamond" panose="02020404030301010803" pitchFamily="18" charset="0"/>
              </a:rPr>
              <a:t>s.m.i.</a:t>
            </a:r>
            <a:r>
              <a:rPr lang="it-IT" altLang="it-IT" dirty="0">
                <a:latin typeface="Garamond" panose="02020404030301010803" pitchFamily="18" charset="0"/>
              </a:rPr>
              <a:t> </a:t>
            </a:r>
            <a:r>
              <a:rPr lang="it-IT" altLang="it-IT" dirty="0">
                <a:latin typeface="Garamond" panose="02020404030301010803" pitchFamily="18" charset="0"/>
                <a:hlinkClick r:id="rId5"/>
              </a:rPr>
              <a:t>  </a:t>
            </a:r>
            <a:r>
              <a:rPr lang="it-IT" altLang="it-IT" sz="900" dirty="0">
                <a:latin typeface="Garamond" panose="02020404030301010803" pitchFamily="18" charset="0"/>
              </a:rPr>
              <a:t>E</a:t>
            </a:r>
            <a:r>
              <a:rPr lang="it-IT" altLang="it-IT" dirty="0">
                <a:latin typeface="Garamond" panose="02020404030301010803" pitchFamily="18" charset="0"/>
              </a:rPr>
              <a:t>lenco delle attività spettacolari, attrazioni e trattenimenti di cui all'art. 4 della legge18-3-1968 n° 337 </a:t>
            </a:r>
          </a:p>
          <a:p>
            <a:pPr lvl="0" eaLnBrk="0" fontAlgn="base" hangingPunct="0">
              <a:spcBef>
                <a:spcPct val="0"/>
              </a:spcBef>
              <a:spcAft>
                <a:spcPct val="0"/>
              </a:spcAft>
            </a:pPr>
            <a:endParaRPr lang="it-IT" altLang="it-IT" dirty="0">
              <a:latin typeface="Garamond" panose="02020404030301010803" pitchFamily="18" charset="0"/>
            </a:endParaRPr>
          </a:p>
          <a:p>
            <a:pPr lvl="0" eaLnBrk="0" fontAlgn="base" hangingPunct="0">
              <a:spcBef>
                <a:spcPct val="0"/>
              </a:spcBef>
              <a:spcAft>
                <a:spcPct val="0"/>
              </a:spcAft>
            </a:pPr>
            <a:r>
              <a:rPr lang="it-IT" altLang="it-IT" dirty="0">
                <a:latin typeface="Garamond" panose="02020404030301010803" pitchFamily="18" charset="0"/>
              </a:rPr>
              <a:t>Legge 46/2017 che ha convertito il decreto Minniti</a:t>
            </a:r>
          </a:p>
        </p:txBody>
      </p:sp>
    </p:spTree>
    <p:extLst>
      <p:ext uri="{BB962C8B-B14F-4D97-AF65-F5344CB8AC3E}">
        <p14:creationId xmlns:p14="http://schemas.microsoft.com/office/powerpoint/2010/main" val="118351814"/>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050" name="Picture 2" descr="Scarica il testo della normativa">
            <a:hlinkClick r:id="rId5"/>
            <a:extLst>
              <a:ext uri="{FF2B5EF4-FFF2-40B4-BE49-F238E27FC236}">
                <a16:creationId xmlns:a16="http://schemas.microsoft.com/office/drawing/2014/main" id="{0A8DA0CB-578C-4ED0-B042-77B56734E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918" y="2716411"/>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5A241700-3E5C-47FD-ADB8-768A90F3C69F}"/>
              </a:ext>
            </a:extLst>
          </p:cNvPr>
          <p:cNvPicPr>
            <a:picLocks noChangeAspect="1"/>
          </p:cNvPicPr>
          <p:nvPr/>
        </p:nvPicPr>
        <p:blipFill>
          <a:blip r:embed="rId7"/>
          <a:stretch>
            <a:fillRect/>
          </a:stretch>
        </p:blipFill>
        <p:spPr>
          <a:xfrm>
            <a:off x="832915" y="1772816"/>
            <a:ext cx="7478169" cy="4518846"/>
          </a:xfrm>
          <a:prstGeom prst="rect">
            <a:avLst/>
          </a:prstGeom>
        </p:spPr>
      </p:pic>
    </p:spTree>
    <p:extLst>
      <p:ext uri="{BB962C8B-B14F-4D97-AF65-F5344CB8AC3E}">
        <p14:creationId xmlns:p14="http://schemas.microsoft.com/office/powerpoint/2010/main" val="1550939132"/>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050" name="Picture 2" descr="Scarica il testo della normativa">
            <a:hlinkClick r:id="rId5"/>
            <a:extLst>
              <a:ext uri="{FF2B5EF4-FFF2-40B4-BE49-F238E27FC236}">
                <a16:creationId xmlns:a16="http://schemas.microsoft.com/office/drawing/2014/main" id="{0A8DA0CB-578C-4ED0-B042-77B56734E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918" y="2716411"/>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7C6BE5B4-F9C2-471D-A548-DBEE07A49FE5}"/>
              </a:ext>
            </a:extLst>
          </p:cNvPr>
          <p:cNvPicPr>
            <a:picLocks noChangeAspect="1"/>
          </p:cNvPicPr>
          <p:nvPr/>
        </p:nvPicPr>
        <p:blipFill>
          <a:blip r:embed="rId7"/>
          <a:stretch>
            <a:fillRect/>
          </a:stretch>
        </p:blipFill>
        <p:spPr>
          <a:xfrm>
            <a:off x="956758" y="1628800"/>
            <a:ext cx="7230484" cy="4720020"/>
          </a:xfrm>
          <a:prstGeom prst="rect">
            <a:avLst/>
          </a:prstGeom>
        </p:spPr>
      </p:pic>
    </p:spTree>
    <p:extLst>
      <p:ext uri="{BB962C8B-B14F-4D97-AF65-F5344CB8AC3E}">
        <p14:creationId xmlns:p14="http://schemas.microsoft.com/office/powerpoint/2010/main" val="3786544252"/>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pic>
        <p:nvPicPr>
          <p:cNvPr id="2050" name="Picture 2" descr="Scarica il testo della normativa">
            <a:hlinkClick r:id="rId5"/>
            <a:extLst>
              <a:ext uri="{FF2B5EF4-FFF2-40B4-BE49-F238E27FC236}">
                <a16:creationId xmlns:a16="http://schemas.microsoft.com/office/drawing/2014/main" id="{0A8DA0CB-578C-4ED0-B042-77B56734E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918" y="2716411"/>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C964B08C-F04B-43F0-B1C4-C9603A2C3A0D}"/>
              </a:ext>
            </a:extLst>
          </p:cNvPr>
          <p:cNvPicPr>
            <a:picLocks noChangeAspect="1"/>
          </p:cNvPicPr>
          <p:nvPr/>
        </p:nvPicPr>
        <p:blipFill>
          <a:blip r:embed="rId7"/>
          <a:stretch>
            <a:fillRect/>
          </a:stretch>
        </p:blipFill>
        <p:spPr>
          <a:xfrm>
            <a:off x="1042495" y="1700808"/>
            <a:ext cx="7059010" cy="4420217"/>
          </a:xfrm>
          <a:prstGeom prst="rect">
            <a:avLst/>
          </a:prstGeom>
        </p:spPr>
      </p:pic>
    </p:spTree>
    <p:extLst>
      <p:ext uri="{BB962C8B-B14F-4D97-AF65-F5344CB8AC3E}">
        <p14:creationId xmlns:p14="http://schemas.microsoft.com/office/powerpoint/2010/main" val="2313545303"/>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1112017_368744_LAV1(F).JPG"/>
          <p:cNvPicPr>
            <a:picLocks noChangeAspect="1"/>
          </p:cNvPicPr>
          <p:nvPr/>
        </p:nvPicPr>
        <p:blipFill>
          <a:blip r:embed="rId3" cstate="print"/>
          <a:stretch>
            <a:fillRect/>
          </a:stretch>
        </p:blipFill>
        <p:spPr>
          <a:xfrm>
            <a:off x="179512" y="188640"/>
            <a:ext cx="3696228" cy="1296144"/>
          </a:xfrm>
          <a:prstGeom prst="rect">
            <a:avLst/>
          </a:prstGeom>
        </p:spPr>
      </p:pic>
      <p:pic>
        <p:nvPicPr>
          <p:cNvPr id="21506" name="Picture 2"/>
          <p:cNvPicPr>
            <a:picLocks noChangeAspect="1" noChangeArrowheads="1"/>
          </p:cNvPicPr>
          <p:nvPr/>
        </p:nvPicPr>
        <p:blipFill>
          <a:blip r:embed="rId4" cstate="print"/>
          <a:srcRect/>
          <a:stretch>
            <a:fillRect/>
          </a:stretch>
        </p:blipFill>
        <p:spPr bwMode="auto">
          <a:xfrm>
            <a:off x="5148064" y="620688"/>
            <a:ext cx="3649144" cy="864096"/>
          </a:xfrm>
          <a:prstGeom prst="rect">
            <a:avLst/>
          </a:prstGeom>
          <a:noFill/>
          <a:ln w="9525">
            <a:noFill/>
            <a:miter lim="800000"/>
            <a:headEnd/>
            <a:tailEnd/>
          </a:ln>
          <a:effectLst/>
        </p:spPr>
      </p:pic>
      <p:sp>
        <p:nvSpPr>
          <p:cNvPr id="2" name="CasellaDiTesto 1">
            <a:extLst>
              <a:ext uri="{FF2B5EF4-FFF2-40B4-BE49-F238E27FC236}">
                <a16:creationId xmlns:a16="http://schemas.microsoft.com/office/drawing/2014/main" id="{3D771787-C28B-4CCF-9C33-E32BF3E30529}"/>
              </a:ext>
            </a:extLst>
          </p:cNvPr>
          <p:cNvSpPr txBox="1"/>
          <p:nvPr/>
        </p:nvSpPr>
        <p:spPr>
          <a:xfrm>
            <a:off x="971600" y="2636912"/>
            <a:ext cx="6624736" cy="923330"/>
          </a:xfrm>
          <a:prstGeom prst="rect">
            <a:avLst/>
          </a:prstGeom>
          <a:noFill/>
        </p:spPr>
        <p:txBody>
          <a:bodyPr wrap="square" rtlCol="0">
            <a:spAutoFit/>
          </a:bodyPr>
          <a:lstStyle/>
          <a:p>
            <a:r>
              <a:rPr lang="it-IT" dirty="0">
                <a:latin typeface="Garamond" panose="02020404030301010803" pitchFamily="18" charset="0"/>
              </a:rPr>
              <a:t>Sarà necessario inserire una serie di allegati liberi che si sostanziano in una serie di dichiarazioni i cui moduli si trovano sul sito istituzionale del comune sede della manifestazione</a:t>
            </a:r>
          </a:p>
        </p:txBody>
      </p:sp>
    </p:spTree>
    <p:extLst>
      <p:ext uri="{BB962C8B-B14F-4D97-AF65-F5344CB8AC3E}">
        <p14:creationId xmlns:p14="http://schemas.microsoft.com/office/powerpoint/2010/main" val="231742925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780928"/>
            <a:ext cx="7772400" cy="2378695"/>
          </a:xfrm>
        </p:spPr>
        <p:txBody>
          <a:bodyPr>
            <a:noAutofit/>
          </a:bodyPr>
          <a:lstStyle/>
          <a:p>
            <a:r>
              <a:rPr lang="it-IT" sz="1400" dirty="0">
                <a:latin typeface="Garamond" pitchFamily="18" charset="0"/>
              </a:rPr>
              <a:t>proventi </a:t>
            </a:r>
            <a:r>
              <a:rPr lang="it-IT" sz="1400" b="1" dirty="0">
                <a:latin typeface="Garamond" pitchFamily="18" charset="0"/>
              </a:rPr>
              <a:t>delle cessioni di beni e servizi agli associati e a terzi</a:t>
            </a:r>
            <a:r>
              <a:rPr lang="it-IT" sz="1400" dirty="0">
                <a:latin typeface="Garamond" pitchFamily="18" charset="0"/>
              </a:rPr>
              <a:t>, </a:t>
            </a:r>
            <a:r>
              <a:rPr lang="it-IT" sz="1400" u="sng" dirty="0">
                <a:latin typeface="Garamond" pitchFamily="18" charset="0"/>
              </a:rPr>
              <a:t>anche attraverso lo svolgimento di attività economiche di natura commerciale, artigianale o agricola, svolte in maniera ausiliaria e sussidiaria e comunque finalizzate al raggiungimento degli obiettivi istituzionali;</a:t>
            </a:r>
            <a:br>
              <a:rPr lang="it-IT" sz="1400" dirty="0">
                <a:latin typeface="Garamond" pitchFamily="18" charset="0"/>
              </a:rPr>
            </a:br>
            <a:br>
              <a:rPr lang="it-IT" sz="1400" dirty="0">
                <a:latin typeface="Garamond" pitchFamily="18" charset="0"/>
              </a:rPr>
            </a:br>
            <a:r>
              <a:rPr lang="it-IT" sz="1400" dirty="0">
                <a:latin typeface="Garamond" pitchFamily="18" charset="0"/>
              </a:rPr>
              <a:t>rientra nelle attività di natura commerciale e segue quanto previsto dalle normative fiscali</a:t>
            </a:r>
            <a:br>
              <a:rPr lang="it-IT" sz="1400" dirty="0">
                <a:latin typeface="Garamond" pitchFamily="18" charset="0"/>
              </a:rPr>
            </a:br>
            <a:br>
              <a:rPr lang="it-IT" sz="1400" dirty="0">
                <a:latin typeface="Garamond" pitchFamily="18" charset="0"/>
              </a:rPr>
            </a:br>
            <a:br>
              <a:rPr lang="it-IT" sz="1400" dirty="0">
                <a:latin typeface="Garamond" pitchFamily="18" charset="0"/>
              </a:rPr>
            </a:br>
            <a:br>
              <a:rPr lang="it-IT" sz="1400" dirty="0">
                <a:latin typeface="Garamond" pitchFamily="18" charset="0"/>
              </a:rPr>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384376" cy="118678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b="1" dirty="0"/>
            </a:br>
            <a:br>
              <a:rPr lang="it-IT" sz="1400" b="1" dirty="0"/>
            </a:br>
            <a:r>
              <a:rPr lang="it-IT" sz="1400" b="1" dirty="0">
                <a:latin typeface="Garamond" pitchFamily="18" charset="0"/>
              </a:rPr>
              <a:t>VANTAGGI ED AGEVOLAZIONI</a:t>
            </a:r>
            <a:br>
              <a:rPr lang="it-IT" sz="1400" dirty="0">
                <a:latin typeface="Garamond" pitchFamily="18" charset="0"/>
              </a:rPr>
            </a:br>
            <a:r>
              <a:rPr lang="it-IT" sz="1400" dirty="0">
                <a:latin typeface="Garamond" pitchFamily="18" charset="0"/>
              </a:rPr>
              <a:t>• Possibilità di assunzione dei soci o di far fare ai soci prestazioni professionali</a:t>
            </a:r>
            <a:br>
              <a:rPr lang="it-IT" sz="1400" dirty="0">
                <a:latin typeface="Garamond" pitchFamily="18" charset="0"/>
              </a:rPr>
            </a:br>
            <a:r>
              <a:rPr lang="it-IT" sz="1400" dirty="0">
                <a:latin typeface="Garamond" pitchFamily="18" charset="0"/>
              </a:rPr>
              <a:t>• Possibilità di usufruire di orari flessibili</a:t>
            </a:r>
            <a:br>
              <a:rPr lang="it-IT" sz="1400" dirty="0">
                <a:latin typeface="Garamond" pitchFamily="18" charset="0"/>
              </a:rPr>
            </a:br>
            <a:r>
              <a:rPr lang="it-IT" sz="1400" dirty="0">
                <a:latin typeface="Garamond" pitchFamily="18" charset="0"/>
              </a:rPr>
              <a:t>• equiparazione ai fini fiscali delle prestazioni rese ai soci e di quelle ai rispettivi familiari conviventi;</a:t>
            </a:r>
            <a:br>
              <a:rPr lang="it-IT" sz="1400" dirty="0">
                <a:latin typeface="Garamond" pitchFamily="18" charset="0"/>
              </a:rPr>
            </a:br>
            <a:r>
              <a:rPr lang="it-IT" sz="1400" dirty="0">
                <a:latin typeface="Garamond" pitchFamily="18" charset="0"/>
              </a:rPr>
              <a:t>• deducibilità fiscale fino a 4 milioni annui dei contributi erogati dalle persone fisiche;</a:t>
            </a:r>
            <a:br>
              <a:rPr lang="it-IT" sz="1400" dirty="0">
                <a:latin typeface="Garamond" pitchFamily="18" charset="0"/>
              </a:rPr>
            </a:br>
            <a:r>
              <a:rPr lang="it-IT" sz="1400" dirty="0">
                <a:latin typeface="Garamond" pitchFamily="18" charset="0"/>
              </a:rPr>
              <a:t>• deducibilità fiscale fino a 3 milioni o al 2% del reddito di impresa dichiarato;</a:t>
            </a:r>
            <a:br>
              <a:rPr lang="it-IT" sz="1400" dirty="0">
                <a:latin typeface="Garamond" pitchFamily="18" charset="0"/>
              </a:rPr>
            </a:br>
            <a:r>
              <a:rPr lang="it-IT" sz="1400" dirty="0">
                <a:latin typeface="Garamond" pitchFamily="18" charset="0"/>
              </a:rPr>
              <a:t>• Obbligo di conservare la documentazione per tre anni;</a:t>
            </a:r>
            <a:br>
              <a:rPr lang="it-IT" sz="1400" dirty="0">
                <a:latin typeface="Garamond" pitchFamily="18" charset="0"/>
              </a:rPr>
            </a:br>
            <a:br>
              <a:rPr lang="it-IT" sz="1400" dirty="0">
                <a:latin typeface="Garamond" pitchFamily="18" charset="0"/>
              </a:rPr>
            </a:br>
            <a:r>
              <a:rPr lang="it-IT" sz="1400" dirty="0">
                <a:latin typeface="Garamond" pitchFamily="18" charset="0"/>
              </a:rPr>
              <a:t>I contributi liberali ad una pro loco </a:t>
            </a:r>
            <a:r>
              <a:rPr lang="it-IT" sz="1400" u="sng" dirty="0">
                <a:latin typeface="Garamond" pitchFamily="18" charset="0"/>
              </a:rPr>
              <a:t>NON</a:t>
            </a:r>
            <a:r>
              <a:rPr lang="it-IT" sz="1400" dirty="0">
                <a:latin typeface="Garamond" pitchFamily="18" charset="0"/>
              </a:rPr>
              <a:t> iscritta nei Registri Nazionali o Regionale non sono detraibili dai redditi, né per il privato né per l’impresa.</a:t>
            </a:r>
            <a:br>
              <a:rPr lang="it-IT" sz="1400" dirty="0">
                <a:latin typeface="Garamond" pitchFamily="18" charset="0"/>
              </a:rPr>
            </a:br>
            <a:r>
              <a:rPr lang="it-IT" sz="1400" dirty="0">
                <a:latin typeface="Garamond" pitchFamily="18" charset="0"/>
              </a:rPr>
              <a:t>Per le sole imprese la detraibilità c’è attualmente, nei limiti stabiliti dalle leggi fiscali, solo a fronte di una fattura emessa dalla pro loco per un servizio (ad esempio intervento pubblicitario), per una sponsorizzazione., ecc. (per questo tipo di operazioni è necessaria la partita iva)</a:t>
            </a:r>
            <a:br>
              <a:rPr lang="it-IT" sz="1400" dirty="0">
                <a:latin typeface="Garamond" pitchFamily="18" charset="0"/>
              </a:rPr>
            </a:b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384376" cy="118678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3242791"/>
          </a:xfrm>
        </p:spPr>
        <p:txBody>
          <a:bodyPr>
            <a:noAutofit/>
          </a:bodyPr>
          <a:lstStyle/>
          <a:p>
            <a:br>
              <a:rPr lang="it-IT" sz="1400" b="1" dirty="0"/>
            </a:br>
            <a:r>
              <a:rPr lang="it-IT" sz="1400" b="1" dirty="0">
                <a:latin typeface="Garamond" pitchFamily="18" charset="0"/>
              </a:rPr>
              <a:t>VANTAGGI ED AGEVOLAZIONI</a:t>
            </a:r>
            <a:br>
              <a:rPr lang="it-IT" sz="1400" dirty="0">
                <a:latin typeface="Garamond" pitchFamily="18" charset="0"/>
              </a:rPr>
            </a:br>
            <a:r>
              <a:rPr lang="it-IT" sz="1400" dirty="0">
                <a:latin typeface="Garamond" pitchFamily="18" charset="0"/>
              </a:rPr>
              <a:t>• facoltà riconosciuta ai Comuni di applicare riduzioni sui tributi comunali (asporto rifiuti, IMU, pubblicità, addizionali, ecc.);</a:t>
            </a:r>
            <a:br>
              <a:rPr lang="it-IT" sz="1400" dirty="0">
                <a:latin typeface="Garamond" pitchFamily="18" charset="0"/>
              </a:rPr>
            </a:br>
            <a:r>
              <a:rPr lang="it-IT" sz="1400" dirty="0">
                <a:latin typeface="Garamond" pitchFamily="18" charset="0"/>
              </a:rPr>
              <a:t> • possibilità di accedere al credito agevolato come previsto per le cooperative e i loro consorzi, nel caso che si svolgano uno o più progetti convenzionati ai sensi dell’art. 30 di opere e di servizi</a:t>
            </a:r>
            <a:br>
              <a:rPr lang="it-IT" sz="1400" dirty="0">
                <a:latin typeface="Garamond" pitchFamily="18" charset="0"/>
              </a:rPr>
            </a:br>
            <a:r>
              <a:rPr lang="it-IT" sz="1400" dirty="0">
                <a:latin typeface="Garamond" pitchFamily="18" charset="0"/>
              </a:rPr>
              <a:t>di interesse pubblico inerenti alle finalità istituzionali</a:t>
            </a:r>
            <a:br>
              <a:rPr lang="it-IT" sz="1400" dirty="0">
                <a:latin typeface="Garamond" pitchFamily="18" charset="0"/>
              </a:rPr>
            </a:br>
            <a:r>
              <a:rPr lang="it-IT" sz="1400" dirty="0">
                <a:latin typeface="Garamond" pitchFamily="18" charset="0"/>
              </a:rPr>
              <a:t> • i crediti delle associazioni di promozione sociale per i corrispettivi dei servizi prestati</a:t>
            </a:r>
            <a:br>
              <a:rPr lang="it-IT" sz="1400" dirty="0">
                <a:latin typeface="Garamond" pitchFamily="18" charset="0"/>
              </a:rPr>
            </a:br>
            <a:r>
              <a:rPr lang="it-IT" sz="1400" dirty="0">
                <a:latin typeface="Garamond" pitchFamily="18" charset="0"/>
              </a:rPr>
              <a:t>e per le cessioni di beni hanno privilegio generale sui beni mobili del debitore ai sensi dell’articolo 2751-</a:t>
            </a:r>
            <a:r>
              <a:rPr lang="it-IT" sz="1400" i="1" dirty="0">
                <a:latin typeface="Garamond" pitchFamily="18" charset="0"/>
              </a:rPr>
              <a:t>bis </a:t>
            </a:r>
            <a:r>
              <a:rPr lang="it-IT" sz="1400" dirty="0">
                <a:latin typeface="Garamond" pitchFamily="18" charset="0"/>
              </a:rPr>
              <a:t>del codice civile.</a:t>
            </a:r>
            <a:br>
              <a:rPr lang="it-IT" sz="1400" dirty="0">
                <a:latin typeface="Garamond" pitchFamily="18" charset="0"/>
              </a:rPr>
            </a:br>
            <a:r>
              <a:rPr lang="it-IT" sz="1400" dirty="0">
                <a:latin typeface="Garamond" pitchFamily="18" charset="0"/>
              </a:rPr>
              <a:t>• Credito agevolato e privilegio nei confronti dei beni immobili dei debitori</a:t>
            </a:r>
            <a:br>
              <a:rPr lang="it-IT" sz="1400" dirty="0">
                <a:latin typeface="Garamond" pitchFamily="18" charset="0"/>
              </a:rPr>
            </a:br>
            <a:r>
              <a:rPr lang="it-IT" sz="1400" dirty="0">
                <a:latin typeface="Garamond" pitchFamily="18" charset="0"/>
              </a:rPr>
              <a:t>• accesso gratuito alla trasmissione di messaggi di utilità sociale;</a:t>
            </a:r>
            <a:br>
              <a:rPr lang="it-IT" sz="1400" dirty="0">
                <a:latin typeface="Garamond" pitchFamily="18" charset="0"/>
              </a:rPr>
            </a:br>
            <a:r>
              <a:rPr lang="it-IT" sz="1400" dirty="0">
                <a:latin typeface="Garamond" pitchFamily="18" charset="0"/>
              </a:rPr>
              <a:t>• Diritto di accesso ai documenti amministrativi;</a:t>
            </a:r>
            <a:br>
              <a:rPr lang="it-IT" sz="1400" dirty="0"/>
            </a:br>
            <a:endParaRPr lang="it-IT" sz="1400" dirty="0"/>
          </a:p>
        </p:txBody>
      </p:sp>
      <p:pic>
        <p:nvPicPr>
          <p:cNvPr id="4" name="Immagine 3" descr="21112017_368744_LAV1(F).JPG"/>
          <p:cNvPicPr>
            <a:picLocks noChangeAspect="1"/>
          </p:cNvPicPr>
          <p:nvPr/>
        </p:nvPicPr>
        <p:blipFill>
          <a:blip r:embed="rId2" cstate="print"/>
          <a:stretch>
            <a:fillRect/>
          </a:stretch>
        </p:blipFill>
        <p:spPr>
          <a:xfrm>
            <a:off x="179512" y="260648"/>
            <a:ext cx="3528392" cy="123728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148064" y="620688"/>
            <a:ext cx="3649144" cy="864096"/>
          </a:xfrm>
          <a:prstGeom prst="rect">
            <a:avLst/>
          </a:prstGeom>
          <a:noFill/>
          <a:ln w="9525">
            <a:noFill/>
            <a:miter lim="800000"/>
            <a:headEnd/>
            <a:tailEnd/>
          </a:ln>
          <a:effectLst/>
        </p:spPr>
      </p:pic>
    </p:spTree>
  </p:cSld>
  <p:clrMapOvr>
    <a:masterClrMapping/>
  </p:clrMapOvr>
  <p:transition>
    <p:random/>
  </p:transition>
</p:sld>
</file>

<file path=ppt/theme/theme1.xml><?xml version="1.0" encoding="utf-8"?>
<a:theme xmlns:a="http://schemas.openxmlformats.org/drawingml/2006/main" name="Tema di Office">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196</TotalTime>
  <Words>846</Words>
  <Application>Microsoft Office PowerPoint</Application>
  <PresentationFormat>Presentazione su schermo (4:3)</PresentationFormat>
  <Paragraphs>76</Paragraphs>
  <Slides>68</Slides>
  <Notes>27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68</vt:i4>
      </vt:variant>
    </vt:vector>
  </HeadingPairs>
  <TitlesOfParts>
    <vt:vector size="72" baseType="lpstr">
      <vt:lpstr>Arial</vt:lpstr>
      <vt:lpstr>Calibri</vt:lpstr>
      <vt:lpstr>Garamond</vt:lpstr>
      <vt:lpstr>Tema di Office</vt:lpstr>
      <vt:lpstr>Approfondimento APS</vt:lpstr>
      <vt:lpstr>La legge, riconosce il valore sociale dell’associazionismo liberamente costituito e  delle sue molteplici attività come espressione di partecipazione, solidarietà e  pluralismo;   promuove lo sviluppo in tutte le sue articolazioni territoriali, nella salvaguardia della sua autonomia;  favorisce il suo apporto originale al conseguimento di finalità di carattere sociale, civile, culturale e di ricerca etica e spirituale. Si propone di valorizzare l’associazionismo di promozione sociale e stabilisce i princìpi cui le regioni e le province autonome devono attenersi nel disciplinare i rapporti fra le istituzioni pubbliche e le associazioni di promozione sociale nonché i criteri cui debbono uniformarsi le amministrazioni statali e gli enti locali nei medesimi rapporti. Ha inoltre lo scopo di favorire il formarsi di nuove realtà associative e di consolidare e rafforzare quelle già esistenti.</vt:lpstr>
      <vt:lpstr>Le pro loco, per le loro caratteristiche, rientrano a pieno titolo tra le associazioni destinatarie di questa legge, salvo che non abbiano nel proprio statuto norme restrittive per l’ammissione dei soci.  Possibilità per le pro loco di iscriversi nei Registri Nazionali o Regionale; </vt:lpstr>
      <vt:lpstr>norme non derogabili per diventare APS in quanto previsto dalla presente legge </vt:lpstr>
      <vt:lpstr>Le associazioni di promozione sociale si costituiscono con atto scritto nel quale deve tra l’altro essere indicata la sede legale. Nello statuto devono essere espressamente previsti: a) la denominazione; b) l’oggetto sociale; c) l’attribuzione della rappresentanza legale dell’associazione; d) l’assenza di fini di lucro e la previsione che i proventi delle attività non possono, in nessun caso, essere divisi fra gli associati, anche in forme indirette; e) l’obbligo di reinvestire l’eventuale avanzo di gestione a favore di attività istituzionali statutariamente previste; f) le norme sull’ordinamento interno ispirato a princìpi di democrazia e di uguaglianza dei diritti di tutti gli associati, con la previsione dell’elettività delle cariche associative. g) i criteri per l’ammissione e l’esclusione degli associati ed i loro diritti e obblighi;  h) l’obbligo di redazione di rendiconti economico-finanziari, nonché le modalità di approvazione degli stessi da parte degli organi statutari; i) le modalità di scioglimento dell’associazione; l) l’obbligo di devoluzione del patrimonio residuo in caso di scioglimento, cessazione o estinzione, dopo la liquidazione, a fini di utilità sociale.</vt:lpstr>
      <vt:lpstr> novità rilevanti: capacità di ricevere  eredità, donazioni e legati; contributi dello Stato, delle regioni, di enti locali, di enti o di istituzioni pubblici, anche finalizzati al sostegno di specifici e documentati programmi realizzati nell’ambito dei fini statutari; contributi dell’Unione europea e di organismi internazionali; entrate derivanti da prestazioni di servizi convenzionati; erogazioni liberali degli associati e dei terzi; Per tutti questi punti, è stabilito che SONO TENUTE per almeno TRE ANNI alla conservazione della documentazione, con l’indicazione dei soggetti eroganti, relativa, della documentazione relativa alle erogazioni liberali se finalizzate alle detrazioni di imposta e alle deduzioni dal reddito imponibile. • Nuove forme di finanziamento, con obbligo per tre anni di conservare la documentazione; • Possibilità di ricevere donazioni o eredità senza aver bisogno della personalità giuridica; • Rivalsa dei creditori sul patrimonio sociale, e solo in via sussidiaria sul Presidente e Consiglieri; </vt:lpstr>
      <vt:lpstr>proventi delle cessioni di beni e servizi agli associati e a terzi, anche attraverso lo svolgimento di attività economiche di natura commerciale, artigianale o agricola, svolte in maniera ausiliaria e sussidiaria e comunque finalizzate al raggiungimento degli obiettivi istituzionali;  rientra nelle attività di natura commerciale e segue quanto previsto dalle normative fiscali     </vt:lpstr>
      <vt:lpstr>  VANTAGGI ED AGEVOLAZIONI • Possibilità di assunzione dei soci o di far fare ai soci prestazioni professionali • Possibilità di usufruire di orari flessibili • equiparazione ai fini fiscali delle prestazioni rese ai soci e di quelle ai rispettivi familiari conviventi; • deducibilità fiscale fino a 4 milioni annui dei contributi erogati dalle persone fisiche; • deducibilità fiscale fino a 3 milioni o al 2% del reddito di impresa dichiarato; • Obbligo di conservare la documentazione per tre anni;  I contributi liberali ad una pro loco NON iscritta nei Registri Nazionali o Regionale non sono detraibili dai redditi, né per il privato né per l’impresa. Per le sole imprese la detraibilità c’è attualmente, nei limiti stabiliti dalle leggi fiscali, solo a fronte di una fattura emessa dalla pro loco per un servizio (ad esempio intervento pubblicitario), per una sponsorizzazione., ecc. (per questo tipo di operazioni è necessaria la partita iva)  </vt:lpstr>
      <vt:lpstr> VANTAGGI ED AGEVOLAZIONI • facoltà riconosciuta ai Comuni di applicare riduzioni sui tributi comunali (asporto rifiuti, IMU, pubblicità, addizionali, ecc.);  • possibilità di accedere al credito agevolato come previsto per le cooperative e i loro consorzi, nel caso che si svolgano uno o più progetti convenzionati ai sensi dell’art. 30 di opere e di servizi di interesse pubblico inerenti alle finalità istituzionali  • i crediti delle associazioni di promozione sociale per i corrispettivi dei servizi prestati e per le cessioni di beni hanno privilegio generale sui beni mobili del debitore ai sensi dell’articolo 2751-bis del codice civile. • Credito agevolato e privilegio nei confronti dei beni immobili dei debitori • accesso gratuito alla trasmissione di messaggi di utilità sociale; • Diritto di accesso ai documenti amministrativi; </vt:lpstr>
      <vt:lpstr>      VANTAGGI ED AGEVOLAZIONI • Possibilità di promuovere azioni giurisdizionali e possibilità di intervenire in giudizi civili, penali, amministrativi nell’interesse dell’associazione e per le finalità statutarie • accesso favorito ai finanziamenti del Fondo sociale europeo; le Regioni devono favorire l’associazionismo sociale, salvaguardandone l’autonomia. • possibilità di stipulare convenzioni con Stato, Regioni, province, Comuni, Enti Locali; • possibilità di utilizzare temporaneamente strutture pubbliche a titolo gratuito; • possibilità di licenze temporanee alla somministrazione di alimenti e bevande in deroga; • possibilità di esercitare attività turistiche per i propri associati; • possibilità di comodato gratuito di beni mobili ed immobili dello Stato, delle Regioni, delle   Province e dei Comuni.     </vt:lpstr>
      <vt:lpstr>        NORME DI RIFERIMENTO:  L. 383/2000 – art.3 c.1 - LEGGE ISTITUTIVA D. Lgs. 460/1997 – art.5 c.1 lett. b – DECOMMERCIALIZZAZIONE DPR.917/1986 - art.148 c.8 lett .d – OBBLIGO DI RENDICONTAZIONE Circolare Ministeriale del 12.05.1998 n.124/E/1998/38995          </vt:lpstr>
      <vt:lpstr>L’intervento del legislatore è ampio e tendenzialmente onnicomprensivo, anche per questo il Decreto prende il nome di “Codice” che si rapporta in modo coerente e sinergico con gli altri decreti legislativi di riforma adottati dal Governo pressoché contemporaneamente (in particolare quello sull’impresa sociale).  Il Codice e gli altri decreti di riforma, operano numerose abrogazioni necessarie a seguito delle nuove regole introdotte.  Le leggi abrogate sono  la legge quadro sul volontariato (L. 266/91)  la legge sull’associazionismo di promozione sociale (L. 383/2000)  il decreto legislativo istitutivo delle Onlus (D.lgs. 460/97)  il decreto legislativo istitutivo dell’impresa sociale (D.lgs. 155/06)  la legge sulle erogazioni liberali, la cosiddetta “più dai, meno versi” (L. 80/05)  sono modificati alcuni articoli importanti della legge sulle cooperative sociali (L. 381/91) </vt:lpstr>
      <vt:lpstr>Il nuovo Codice del Terzo Settore (decreto legislativo n. 117 del 2017) introduce una categoria più ampia e generale nella quale ricondurre tutte le forme associative e di impresa che perseguono, senza scopo di lucro, finalità civiche, solidaristiche e di utilità sociale. Questa grande pluralità di soggetti, tutti esclusivamente privati, è oggi chiamata Enti del Terzo Settore (ETS)</vt:lpstr>
      <vt:lpstr>Sono ETS quindi: le organizzazioni di volontariato, le associazioni di promozione sociale, le cooperative e le imprese sociali, le rispettive reti associative, gli enti filantropici e le società di mutuo soccorso. Possono essere ETS anche tutti gli altri enti privati (associazioni e fondazioni) che presentino i requisiti previsti dal Codice</vt:lpstr>
      <vt:lpstr>Il quadro delle forme di sostegno non fiscale agli ETS si arricchisce di provvidenze creditizie, fideiussorie e di altra natura, in parte recuperate dalla abrogata legislazione speciale (L. n. 266/1991 e L. n. 383/2000) e in parte mutuata dalla disciplina di favore delle imprese, soprattutto di tipo cooperativo. Queste forme di sostegno possono essere classificate nelle seguenti tipologie: 1) Agevolazioni finanziarie: accesso al Fondo per il finanziamento di progetti e attività di interesse generale, al credito agevolato e al Fondo sociale europeo; privilegi sui crediti; risorse finanziarie specifiche per ODV e APS; titoli di solidarietà e social lending. 2) Agevolazioni ‘reali’: utilizzazione gratuita di strutture e di beni pubblici; autorizzazioni temporanee per manifestazioni pubbliche. Fra gli strumenti più innovativi figurano i titoli di solidarietà e il social lending. I titoli di solidarietà sono stati introdotti in Italia con il c.d. “Decreto Onlus” e il Codice del Terzo Settore ne amplia l’operatività prevedendo che le banche italiane - ma anche quelle comunitarie ed extracomunitarie autorizzate ad operare in Italia - emettano obbligazioni, certificati di deposito ed altri titoli di debito per sostenere le attività istituzionali degli ETS. Su tali titoli le banche non possono applicare le commissioni di collocamento ed hanno l’obbligo di destinare l’intera raccolta effettuata agli ETS, tenendo conto degli obiettivi di solidarietà sociale perseguiti. Con il social lending si promuove la raccolta di capitale di rischio degli ETS. La remunerazione di questo capitale viene assoggettata allo stesso trattamento fiscale previsto per i titoli di stato, attraverso l’applicazione di una ritenuta a titolo d’imposta. </vt:lpstr>
      <vt:lpstr>La disciplina relativa alle ONLUS (D.lgs. n. 460/97) è abrogata e perderà progressivamente efficacia la sua applicazione.  L'art. 80 prevede un particolare regime forfettario di determinazione del reddito d'impresa distinguendo per tipologia di attività e per volume di affari  PRESTAZIONE SERVIZI  VOLUME AFFARI COEFFICIENTE REDDITIVITA’ FINO A 130.000 7%  DA 130.001 A 300.000 10% OLTRE 300.000 17%   ALTRE ATTIVITA’  VOLUME AFFARI COEFFICIENTE REDDITIVITA’ FINO A 130.000 5%  DA 130.001 A 300.000 7%  OLTRE 300.000 14%  Gli ETS non hanno più la possibilità di optare per il regime agevolato previsto dalla legge n. 398/91 che resta specifica per il settore dello sport dilettantistico. L'opzione per l'indicato regime è vincolante per almeno un triennio e deve quindi essere attentamente valutato anche se in linea di principio sembra favorevole per molti casi. </vt:lpstr>
      <vt:lpstr>         pur in assenza di qualunque attività commerciale, marginale o meno, sulle A.P.S. che presentino solo proventi istituzionali, ancorché non abbiano obblighi di tenuta di registri contabili o non siano soggette a dichiarazioni IVA o dei redditi e che non debbano neanche chiedere il numero di partita IVA, incomberanno comunque due obblighi di natura contabile, da considerare fondamentali:  la predisposizione del rendiconto  economico-finanziario  La conservazione della documentazione fiscale          </vt:lpstr>
      <vt:lpstr>Il rendiconto deve riassumere le vicende economiche e finanziarie dell’A.P.S. relative sia all’attività istituzionale che all’attività commerciale, in modo da costituire uno strumento di trasparenza e di controllo dell’intera gestione economica e finanziaria dell’associazione.    Al rendiconto deve essere accompagnata – e conservata per i canonici 10 anni – tutta la documentazione di supporto: scontrini fiscali, fatture, ricevute, ecc..    </vt:lpstr>
      <vt:lpstr>  Sul registro, che non deve essere vidimato e che può pertanto essere tenuto in forma libera devono essere annotati periodicamente tutti i movimenti economici/finanziari in entrata ed in uscita.   La conseguenza è la necessità di porre in essere un sistema di rilevazioni contabili il più possibile adatto a fotografare l’attività dell’associazione. E la conseguente eventuale scelta del regime contabile da utilizzare in dipendenza del volume della attività commerciale dell’associazione.   Le A.P.S. sono quindi “obbligate” – non solo per poter usufruire dei benefici fiscali - a redigere e approvare annualmente un rendiconto economico finanziario ma devono indicare, nel proprio statuto, tempi e modalità di approvazione.   </vt:lpstr>
      <vt:lpstr>Il rendiconto deve essere approvato dall’assemblea ordinaria nei termini statutari e comunque non oltre i quattro mesi dalla chiusura dell’esercizio, termine prorogabile a sei mesi per motivate esigenze.   La mancata redazione o la mancata approvazione del rendiconto determina la decadenza dalle disposizioni tributarie di favore. E’ dunque indispensabile che l’associazione provveda annualmente alla convocazione dell’assemblea dei soci per l’approvazione del rendiconto.    </vt:lpstr>
      <vt:lpstr>  le A.P.S., così come gli altri Enti non commerciali, hanno l’obbligo di redigere un dettagliato e separato rendiconto per ciascuna manifestazione pubblica durante la quale abbiano raccolto fondi, anche mediante vendita di beni di modico valore o prestazioni di servizi a terzi.   Da questo documento devono risultare in modo chiaro e trasparente, anche a mezzo di una relazione illustrativa, le entrate e le spese relative a ciascuna delle celebrazioni, ricorrenze o campagne di sensibilizzazione. Tale obbligo è espressamente previsto dall’art. 20 DPR 600/73, a tutela della fede pubblica, come recita la circolare n. 59 del 31/10/2007 dell’Agenzia delle Entrate.   </vt:lpstr>
      <vt:lpstr>   I fondi raccolti debbono essere destinati per la maggior parte del loro ammontare a finanziare i progetti e l’attività per cui la raccolta fondi è stata attivata.  I fondi raccolti, in sostanza, non devono essere utilizzati dall’ente per autofinanziarsi a scapito delle finalità solidaristiche che il legislatore fiscale ha inteso incentivare”.    Nella relazione illustrativa, che accompagnerà il rendiconto finanziario annuale, bisognerà pertanto specificare l’importo dei fondi raccolti, risultante dalla documentazione attestante i singoli versamenti, nonché le somme effettivamente destinate alle attività e ai progetti, dettagliatamente descritti, per i quali la raccolta fondi è stata attivata.    </vt:lpstr>
      <vt:lpstr>             Si ritiene pertanto necessario predisporre anche questa relazione illustrativa, nonostante il Ministero delle Finanze in principio abbia dichiarato facoltativa la sua redazione. (Circ. n. 124/E del 12 maggio 1998)   Tanto più che, all'Agenzia per il Terzo Settore, l'art. 3, comma 1, lettera i), del DPCM n. 329 del 2001, ha attribuito la vigilanza sull‘ attività di raccolta di fondi e di sollecitazione della fede pubblica, (…) allo scopo di assicurare la tutela da abusi e le pari opportunità di accesso ai mezzi di finanziamento.   Anche per la predisposizione di tale rendiconto non sono previste formalità particolari. Va tenuto e conservato su apposito registro ai sensi dell’art. 22 del DPR 600/73. La suddetta rendicontazione deve essere tenuta e conservata fino a quando non siano definiti gli accertamenti relativi al corrispondente periodo di imposta.            </vt:lpstr>
      <vt:lpstr>    I REGIMI CONTABILI I regimi contabili sono determinati in base all’entità dei ricavi derivanti dall’attività commerciale. Attività commerciale occasionale. Gli enti che di norma vivono solo di entrate di natura istituzionale possono svolgere, in maniera episodica e non programmata, iniziative tramite le quali conseguire proventi di natura commerciale.    A titolo esemplificativo si ha, attività commerciale occasionale, nel caso in cui un’associazione organizza una manifestazione e, in relazione a quest’ultima, ottiene una sponsorizzazione. Dobbiamo tener presente che le operazioni di sponsorizzazione sono considerate operazioni commerciali. Anche se la manifestazione si tiene una volta l’anno.   </vt:lpstr>
      <vt:lpstr> Non possiamo pensare di ricondurre l’operazione tra quelle previste nel caso delle raccolte occasionali di fondi mediante offerta di beni o di prestazioni di servizi perché dovrebbero essere di modico valore. Perciò è comunque necessaria l’apertura della partita IVA ma in questo caso, si può scegliere il regime ex legge 398/91 che è sicuramente più consono e agevolativo a tale operazione.   Sostanzialmente, in base alla normativa in vigore e all’entità dei ricavi derivanti dall’attività commerciale posta in essere, i regimi contabili previsti ed utilizzabili per le A.P.S. sono i seguenti: a) regime ordinario   b) regime semplificato;  c) regime forfetario di cui all’art. 145, TUIR;  d) regime forfetario di cui alla Legge n. 398 del 16.12.1991. </vt:lpstr>
      <vt:lpstr>  regime ordinario  obbligatorio quando i ricavi commerciali superno i 400.000,00 euro (700.000,00 euro per prestazioni di servizi)  regime semplificato; ricavi commerciali NON superiori a quelli previsti dal punto a)   regime forfetario di cui all’art. 145, TUIR; determinazione forfetaria del reddito d’impresa, applicando, all’ammontare di ricavi conseguiti nell’esercizio di attività commerciale dei coefficienti di redditività:  </vt:lpstr>
      <vt:lpstr> regime forfetario di cui alla Legge n. 398 del 16.12.1991. determinano il reddito imponibile ai fini IRES applicando un coefficiente di redditività del 3% ai proventi commerciali, sommandovi successivamente le eventuali plusvalenze patrimoniali conseguite nel periodo d’imposta.  Ai fini del calcolo per determinare l’imponibile IRAP, si dovrà partire dall’ammontare del reddito imponibile ottenuto forfetariamente ai fini IRES e fare le variazioni disposte ai fini IRAP. Il reddito imponibile così ottenuto dovrà essere naturalmente dichiarato presentando il Modello Unico  “Enti non commerciali ed equiparati”. </vt:lpstr>
      <vt:lpstr> IVA Le disposizioni in materia di IVA per le A.P.S. aderenti al regime ex L.398/91 trovano la propria collocazione nell’art. 9, comma1 DPR. 544/1999 (regolamento di attuazione della nuova imposta sugli intrattenimenti) che rimanda alle disposizioni dell’art.74 comma 6 DPR.633/72, cioè al criterio applicato nel settore dello spettacolo.  Le A.P.S. che hanno optato per la L. 398/91 determinano l’imposta sul valore aggiunto versando l’iva a debito derivante dai proventi commerciali connessi all’attività istituzionale (o non connessi ma comunque soggetti all’imposta sugli intrattenimenti) secondo le seguenti percentuali forfetarie:  50% dell’IVA a debito sui proventi commerciali generici, comprese le prestazioni pubblicitarie; -90% dell’IVA a debito sulle fatture emesse per sponsorizzazioni; 2/3 dell’IVA a debito per le operazioni di cessione o concessione di diritti di ripresa televisiva o trasmissione telefonica.  </vt:lpstr>
      <vt:lpstr> L’IVA a debito si versa con periodicità trimestrale entro il giorno 16 del secondo mese successivo al trimestre di riferimento tramite il modello F24, senza maggiorazione dell’interesse dell’1% attraverso banca, posta ovvero direttamente presso il concessionario della riscossione</vt:lpstr>
      <vt:lpstr> L’articolo 13 (dal punto di vista civilistico) e 87 (dal punto di vista fiscale) dettano disposizioni inerenti le scritture contabili e il bilancio introducendo un generale obbligo di rendicontazione e trasparenza per cui tutti gli Enti di Terzo Settore devono tenere una ordinata contabilità, redigere e approvare annualmente un bilancio da pubblicare sul Registro del Terzo Settore. Per la prima volta gli obblighi contabili sono individuati espressamente anche per gli enti non commerciali che svolgono esclusivamente attività istituzionali. Possiamo individuare tre regimi contabili: – regime ordinario previsto per gli ETS (art. 13 primo e terzo comma ed art. 87 comma 1 lettera a); – regime enti con proventi e entrate inferiori a euro 220.000,00 (art. 13 secondo e terzo comma) e soggetti con proventi non superiori a euro 50.000,00 (art. 87 3 comma); – regime enti commerciali (art. 13 comma 4 e art.87 comma 4) e dell’impresa sociale. – Viene poi prevista: – la tenuta della contabilità separata per le attività elencate nell’art. 6 distinguendole dalle attività di interesse generale tipiche degli ETS di cui all’articolo 5 e per l’attività commerciale esercitata (per le organizzazioni di volontariato e le associazioni di promozione sociale che svolgono attività commerciale e che non hanno superato il limite di 130.000 euro di ricavi annui è previsto l’esonero dall’obbligo della tenuta delle scritture contabili); – la contabilità specifica delle raccolte fondi.</vt:lpstr>
      <vt:lpstr> Il bilancio (cosa cambia)  L’articolo 13 prevede per tutti gli ETS l’obbligo di approvare e pubblicare il bilancio relazionandolo sulla base delle dimensioni economiche dell’ente.  Avremo quindi: 1) bilancio sotto forma di rendiconto finanziario per cassa che può essere redatto (si tratta di una facoltà) per gli enti cosiddetti “minori” ovvero quelli con ricavi, rendite, proventi o entrate comunque denominate inferiori a euro 220.000;  2) bilancio costituito dallo stato patrimoniale, rendiconto finanziario (rendiconto gestionale nello schema di decreto) e dalla relazione di missione per gli altri enti;  3) bilancio redatto ai sensi degli artt. 2423 e ss. del Codice civile per gli enti che esercitano la propria attività esclusivamente o principalmente in forma d’impresa commerciale (a esempio impresa sociale).   I bilanci di cui sopra ai punti 1 e 2 dovranno essere redatti secondo la modulistica approntata dal Ministero del lavoro e delle politiche sociali, sentito il costituendo Consiglio nazionale del terzo settore.   Da evidenziare il carattere pubblicistico del bilancio, il quale dovrà adesso essere depositato presso il “futuro” Registro unico nazionale del Terzo settore. Le imprese sociali depositeranno, diversamente, il proprio bilancio presso il Registro delle imprese. </vt:lpstr>
      <vt:lpstr>L’attività di somministrazione di alimenti e bevande in ambito associativo è una questione molto complessa e che richiede di prestare attenzione a diversi fattori.  la somministrazione di alimenti e bevande per un’associazione deve essere un’attività accessoria rispetto alla finalità associativa (che può essere ad esempio una finalità di carattere sociale, culturale o sportivo).  In alternativa la somministrazione di alimenti e bevande fatta come attività principale è attività commerciale non adeguata ad un’organizzazione senza scopo di lucro.</vt:lpstr>
      <vt:lpstr>aspetti  principali da considerare  • E’ previsto o meno un corrispettivo per la somministrazione?  • E’ necessaria la “licenza”? • E’ necessario il rispetto delle norme igienico sanitarie?</vt:lpstr>
      <vt:lpstr>OFFRIRE o VENDERE? Si tratta di due possibilità diverse che portano a ragionamenti diversi. Se voglio OFFRIRE alimenti e bevande da somministrare (senza cioè chiedere un corrispettivo economico in cambio) NON SERVE un titolo autorizzativo: gli unici obblighi sono quelli di carattere igienico-sanitario.  Se voglio VENDERE alimenti e bevande da somministrare (chiedendo cioè un corrispettivo economico in cambio) SERVE un titolo autorizzativo, oltre agli obblighi di carattere igienico-sanitario.  </vt:lpstr>
      <vt:lpstr>IL TITOLO AUTORIZZATIVO La prima distinzione importante è considerare se la somministrazione di alimenti e bevande è fatta nei confronti di soci dell’associazione e tesserati all’ente cui l’associazione è affiliata oppure se è fatta verso qualsiasi persona.  Per somministrare alimenti e bevande ai soli soci o tesserati di associazioni affiliate: è possibile farlo solo se la proloco è affiliata ad un’APS nazionale riconosciuta dal Ministero degli Interni, attraverso la quale si può inoltrare, al Comune dove destinatario della sede della somministrazione, la Segnalazione Certificata di inizio attività (S.C.I.A.). Si tratterà in questo caso di attività decommercializzata, esentasse.   Per somministrare alimenti e bevande ai NON soci: serve avere la licenza temporanea da parte del Comune sede dell’evento (anche questa rilasciata attraverso SCIA). Si tratterà di attività COMMERCIALE che deve essere tassata (salvo sia somministrazione temporanea all’interno dei 2 eventi annuali di raccolta fondi) ma che può rientrare anche nel regime della 398/1991. </vt:lpstr>
      <vt:lpstr> IL RISPETTO DELLE NORME IGIENICO SANITARIE Anche in questo caso è necessario dividere gli obblighi a seconda di due diversi tipi di attività:  • Preparare Alimenti e Bevande • Somministrare Alimenti e Bevande </vt:lpstr>
      <vt:lpstr>  PREPARARE ALIMENTI E BEVANDE Per questo tipo di attività è possibile per l’associazione: 1. Usare un catering esterno; 2. Usare solo prodotti confezionati e sigillati; 3. Usare prodotti cucinati in loco dall’associazione; 4. Usare prodotti cucinati a casa dai volontari. Vediamo nel dettaglio: </vt:lpstr>
      <vt:lpstr> Usare un catering esterno Tutti gli obblighi di carattere igienico sanitario sono a carico dell’Azienda esterna. Il Presidente dell’associazione in questo caso non ha alcun obbligo.  Usare solo prodotti confezionati e sigillati E’ indispensabile conservare tutte le fatture di acquisto ed anche le confezioni vuote (per qualche giorno, non per gli anni a venire). Nel caso dovesse andare qualcosa storto, la fattura pagata e la confezione vuota (con riportata la data di scadenza e tutte le altre informazioni necessarie) scaricherà le responsabilità dal Presidente dell’Associazione al responsabile legale dell’azienda fornitrice.  </vt:lpstr>
      <vt:lpstr>Usare prodotti cucinati in loco dall’associazione Anche in questo caso sarà indispensabile conservare tutte le fatture di acquisto ed anche le confezioni vuote delle materie prime che si utilizzano, inoltre è necessario essere certi che tutta l’attrezzatura che viene utilizzata e il personale addetto alla preparazione, rispettino le norme igienico sanitarie locali.  I locali di preparazione: devono essere a norma igienico sanitaria. Quindi, ad esempio, devono avere un bagno ed un locale spogliatoio esclusivo per il personale, oltre ad una serie di altri dettagli indispensabili.  Le attrezzature: frigo con termometri per il controllo e la registrazione periodica delle temperature, banconi in acciaio inox con bordi saldati e non accostati, piastrellature, cappe aspiranti, ripiani a più di 50cm di altezza dal pavimento, ecc.  Il personale: a seconda delle lavorazioni possono servire buste per i capelli, soprascarpe, mascherine… o solo le mani e le unghie pulite. E’ necessario che il personale frequenti un corso apposito   I prodotti alimentari posti in vendita o somministrati dovranno poi essere muniti di apposito cartellino degli ingredienti con evidenziati gli eventuali allergeni utilizzati, dovranno essere tenuti a non meno di 50cm da terra, conservati al pulito e nel rispetto del ciclo del freddo se richiesto, ecc.</vt:lpstr>
      <vt:lpstr>Usare prodotti cucinati a casa dai volontari NON POSSONO ESSERE PRODOTTI PER LA SOMMINISTRAZIONE tutti gli  alimenti di origine animale (carne e prodotti a base di carne, selvaggina, latte e prodotti a base di latte, uova e ovoprodotti, prodotti della pesca e derivati trasformati, molluschi bivalvi vivi, gelatina e collagene).   POSSONO ESSERE PRODOTTI PER LA SOMMINISTRAZIONE:  tutti gli alimenti compresi in un unico genere merceologico, ad esempio: gastronomia, pasticceria, prodotti da forno, ecc. come ad esempio: pasticceria secca, pane, crackers, pizze, salatini, riso freddo, zuppe, lasagne, farro freddo, pasta fresca o essiccata, pasta all’uovo, pasticceria fresca, cioccolato, conserve dolci e salate,… Il tipo di produzione prescelta va dichiarata con la apposita SCIA (Segnalazione Certificata d’Inizio Attività).  I LOCALI PER LA PRODUZIONE DI QUESTI ALIMENTI FATTI IN CASA richiesti dall’autorità sanitaria sono: o un locale cucina diverso da quello usato per la propria famiglia, o, previa valutazione dell’autorità sanitaria locale, l’allestimento della cucina in uno spazio separato all’interno di un altro locale con i requisiti previsti. </vt:lpstr>
      <vt:lpstr> inoltre l’ultimo requisito essenziale è avere Bagno familiare dotato di antibagno o disimpegno, asciugamani monouso e rubinetto a comando non manuale (pedale, fotocellula o sistemi simili…).   Ma chi voglia produrre cibo in casa da portare a questi eventi difficilmente dispone di un’altra cucina: viene data così la possibilità, previa valutazione da parte dell’ASL locale, di organizzare e attrezzare la cucina di casa per far convivere la produzione destinata all’Evento, con la preparazione del cibo quotidiano per la famiglia. Si tratta quindi di definire delle procedure organizzative che, relativamente agli alimenti che si sceglie di produrre, dimostrino che la gestione della produzione destinata alla garantisce sicurezza alimentare pur convivendo nello stesso locale dove si cucina per la famiglia.  Per produrre e vendere alimenti fatti in casa è necessario mettere in atto procedure di “gestione della sicurezza alimentare” basate sui principi del sistema HACCP (analisi dei rischi e controllo dei punti critici). In pratica , questo significa che è necessario disporre di un modo di procedere definito che vi consenta di gestire i “rischi” rispetto alla possibilità che il vostro cibo venga contaminato. I Prodotti poi dovranno rispettare sia le normative riguardo l’Etichettatura che la Rintracciabilità.</vt:lpstr>
      <vt:lpstr> ETICHETTATURA L’etichettatura serve ad assicurare la corretta e trasparente informazione ai consumatori. Perciò è nell’interesse di chi produce, per certificare la qualità del suo prodotto e del suo modo di operare, redigere ed apporre delle etichette a norma di legge.   RINTRACCIABILITÀ La finalità di questo regolamento è sempre ovviamente la tutela della salute umana e degli interessi dei consumatori: sapere da dove arrivano gli ingredienti, per farla facile, è molto utile nel caso dovesse succedere qualcosa.  SOMMINISTRARE ALIMENTI E BEVANDE Identicamente a quanto specificato sopra per il personale addetto alla preparazione, anche gli addetti alla somministrazione sono soggetti alle medesime prescrizioni (frequenza corso e accorgimenti di protezione/pulizia). </vt:lpstr>
      <vt:lpstr> Prima di iniziare con le operazioni di compilazione è necessario dotarsi di: PEC Firma digitale e in alternativa Credenziali sito «impresa in un giorno» Identità SPID</vt:lpstr>
      <vt:lpstr>D.Lgs. 6.9.2011 n.159   Codice delle leggi antimafia e delle misure di prevenzione, nonché nuove disposizioni in materia di documentazione antimafia a norma degli articoli 1 e 2 della legge 13 agosto 2010, n. 136 (art. 85)  D.Lgs. n. 59/2010 Attuazione della direttiva 2006/123/CE relativa ai servizi nel mercato interno   Regolamento n. 852/2004/CE del Parlamento europeo e del Consiglio sull'igiene dei prodotti alimentari   D. Lgs n. 222/2016 Individuazione di procedimenti oggetto di autorizzazione, segnalazione certificata di inizio di attivita' (SCIA), silenzio assenso e comunicazione e di definizione dei regimi amministrativi applicabili a determinate attivita' e procedimenti, ai sensi dell'articolo 5 della legge 7 agosto 2015, n. 124.   determinazione regione Basilicata 299/2018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Approfondimento APS</dc:title>
  <dc:creator>Studio</dc:creator>
  <cp:lastModifiedBy>vincenzo lo sasso</cp:lastModifiedBy>
  <cp:revision>79</cp:revision>
  <dcterms:created xsi:type="dcterms:W3CDTF">2018-05-05T08:19:59Z</dcterms:created>
  <dcterms:modified xsi:type="dcterms:W3CDTF">2018-05-10T21:40:02Z</dcterms:modified>
</cp:coreProperties>
</file>